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1"/>
  </p:notesMasterIdLst>
  <p:sldIdLst>
    <p:sldId id="256" r:id="rId6"/>
    <p:sldId id="295" r:id="rId7"/>
    <p:sldId id="294" r:id="rId8"/>
    <p:sldId id="271" r:id="rId9"/>
    <p:sldId id="268" r:id="rId10"/>
    <p:sldId id="300" r:id="rId11"/>
    <p:sldId id="297" r:id="rId12"/>
    <p:sldId id="298" r:id="rId13"/>
    <p:sldId id="299" r:id="rId14"/>
    <p:sldId id="302" r:id="rId15"/>
    <p:sldId id="303" r:id="rId16"/>
    <p:sldId id="304" r:id="rId17"/>
    <p:sldId id="308" r:id="rId18"/>
    <p:sldId id="270" r:id="rId19"/>
    <p:sldId id="309" r:id="rId20"/>
    <p:sldId id="272" r:id="rId21"/>
    <p:sldId id="273" r:id="rId22"/>
    <p:sldId id="274" r:id="rId23"/>
    <p:sldId id="275" r:id="rId24"/>
    <p:sldId id="276" r:id="rId25"/>
    <p:sldId id="306" r:id="rId26"/>
    <p:sldId id="305" r:id="rId27"/>
    <p:sldId id="283" r:id="rId28"/>
    <p:sldId id="301" r:id="rId29"/>
    <p:sldId id="284" r:id="rId30"/>
    <p:sldId id="307" r:id="rId31"/>
    <p:sldId id="313" r:id="rId32"/>
    <p:sldId id="279" r:id="rId33"/>
    <p:sldId id="289" r:id="rId34"/>
    <p:sldId id="290" r:id="rId35"/>
    <p:sldId id="282" r:id="rId36"/>
    <p:sldId id="291" r:id="rId37"/>
    <p:sldId id="311" r:id="rId38"/>
    <p:sldId id="310" r:id="rId39"/>
    <p:sldId id="31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7D2B7-719D-415C-9E73-788C0F67BCCD}" type="datetimeFigureOut">
              <a:rPr lang="en-GB" smtClean="0"/>
              <a:t>20/01/2021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315AB-1021-4BFB-9D9D-7F9FE401062B}" type="slidenum">
              <a:rPr lang="en-GB" smtClean="0"/>
              <a:t>‹#›</a:t>
            </a:fld>
            <a:endParaRPr lang="en-GB"/>
          </a:p>
        </p:txBody>
      </p:sp>
    </p:spTree>
    <p:extLst>
      <p:ext uri="{BB962C8B-B14F-4D97-AF65-F5344CB8AC3E}">
        <p14:creationId xmlns:p14="http://schemas.microsoft.com/office/powerpoint/2010/main" val="2084412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5034372-8B58-435D-A723-CB064A0F69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41F83B5C-D76A-4AC2-9C2A-EDD7B0DDA7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4" name="Slide Number Placeholder 3">
            <a:extLst>
              <a:ext uri="{FF2B5EF4-FFF2-40B4-BE49-F238E27FC236}">
                <a16:creationId xmlns:a16="http://schemas.microsoft.com/office/drawing/2014/main" id="{D991E6EA-4885-480C-AC64-E79B4F7142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D89DA4-DE8B-4892-8D32-12BAC8DBD064}" type="slidenum">
              <a:rPr kumimoji="0" lang="en-GB" altLang="en-US" sz="1200" b="0" i="0" u="none" strike="noStrike" kern="1200" cap="none" spc="0" normalizeH="0" baseline="0" noProof="0" smtClean="0">
                <a:ln>
                  <a:noFill/>
                </a:ln>
                <a:solidFill>
                  <a:prstClr val="black"/>
                </a:solidFill>
                <a:effectLst/>
                <a:uLnTx/>
                <a:uFillTx/>
                <a:latin typeface="Twinkl"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a:ln>
                <a:noFill/>
              </a:ln>
              <a:solidFill>
                <a:prstClr val="black"/>
              </a:solidFill>
              <a:effectLst/>
              <a:uLnTx/>
              <a:uFillTx/>
              <a:latin typeface="Twinkl" pitchFamily="2"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EED1733-153F-4E78-BC13-27A8431BC1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7F472FAC-EA38-4EC9-BFC0-223A7DD1C9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2292" name="Slide Number Placeholder 3">
            <a:extLst>
              <a:ext uri="{FF2B5EF4-FFF2-40B4-BE49-F238E27FC236}">
                <a16:creationId xmlns:a16="http://schemas.microsoft.com/office/drawing/2014/main" id="{A56E57BE-AA32-4AAE-8324-7B32064398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0DFDA2-42A4-4597-99A4-9C1DC27ABDCB}" type="slidenum">
              <a:rPr kumimoji="0" lang="en-GB" altLang="en-US" sz="1200" b="0" i="0" u="none" strike="noStrike" kern="1200" cap="none" spc="0" normalizeH="0" baseline="0" noProof="0" smtClean="0">
                <a:ln>
                  <a:noFill/>
                </a:ln>
                <a:solidFill>
                  <a:prstClr val="black"/>
                </a:solidFill>
                <a:effectLst/>
                <a:uLnTx/>
                <a:uFillTx/>
                <a:latin typeface="Twinkl"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a:ln>
                <a:noFill/>
              </a:ln>
              <a:solidFill>
                <a:prstClr val="black"/>
              </a:solidFill>
              <a:effectLst/>
              <a:uLnTx/>
              <a:uFillTx/>
              <a:latin typeface="Twinkl" pitchFamily="2"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8247-EFF8-49D3-B163-1C7E2828AA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B967C6-573D-4D4B-9500-589F1279D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F7EDF4-56D0-43B1-A1FA-7778365E4931}"/>
              </a:ext>
            </a:extLst>
          </p:cNvPr>
          <p:cNvSpPr>
            <a:spLocks noGrp="1"/>
          </p:cNvSpPr>
          <p:nvPr>
            <p:ph type="dt" sz="half" idx="10"/>
          </p:nvPr>
        </p:nvSpPr>
        <p:spPr/>
        <p:txBody>
          <a:bodyPr/>
          <a:lstStyle/>
          <a:p>
            <a:fld id="{FB2BBDF8-656E-4B89-A7A0-DC00C99E3A3A}" type="datetimeFigureOut">
              <a:rPr lang="en-GB" smtClean="0"/>
              <a:t>20/01/2021</a:t>
            </a:fld>
            <a:endParaRPr lang="en-GB"/>
          </a:p>
        </p:txBody>
      </p:sp>
      <p:sp>
        <p:nvSpPr>
          <p:cNvPr id="5" name="Footer Placeholder 4">
            <a:extLst>
              <a:ext uri="{FF2B5EF4-FFF2-40B4-BE49-F238E27FC236}">
                <a16:creationId xmlns:a16="http://schemas.microsoft.com/office/drawing/2014/main" id="{FE22E696-2FCD-47F2-A94D-EDB241A968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CEEEF7-EFD9-4538-963E-D66FB543F749}"/>
              </a:ext>
            </a:extLst>
          </p:cNvPr>
          <p:cNvSpPr>
            <a:spLocks noGrp="1"/>
          </p:cNvSpPr>
          <p:nvPr>
            <p:ph type="sldNum" sz="quarter" idx="12"/>
          </p:nvPr>
        </p:nvSpPr>
        <p:spPr/>
        <p:txBody>
          <a:bodyPr/>
          <a:lstStyle/>
          <a:p>
            <a:fld id="{187843EB-B1CE-4F30-8E43-11A5C353637F}" type="slidenum">
              <a:rPr lang="en-GB" smtClean="0"/>
              <a:t>‹#›</a:t>
            </a:fld>
            <a:endParaRPr lang="en-GB"/>
          </a:p>
        </p:txBody>
      </p:sp>
    </p:spTree>
    <p:extLst>
      <p:ext uri="{BB962C8B-B14F-4D97-AF65-F5344CB8AC3E}">
        <p14:creationId xmlns:p14="http://schemas.microsoft.com/office/powerpoint/2010/main" val="314845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703D-9AE3-4053-B442-C59E0F1AA1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A55D03-B4F8-400D-A62B-375640B360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F07A77-0906-4066-B40D-EE8FF523C1C0}"/>
              </a:ext>
            </a:extLst>
          </p:cNvPr>
          <p:cNvSpPr>
            <a:spLocks noGrp="1"/>
          </p:cNvSpPr>
          <p:nvPr>
            <p:ph type="dt" sz="half" idx="10"/>
          </p:nvPr>
        </p:nvSpPr>
        <p:spPr/>
        <p:txBody>
          <a:bodyPr/>
          <a:lstStyle/>
          <a:p>
            <a:fld id="{FB2BBDF8-656E-4B89-A7A0-DC00C99E3A3A}" type="datetimeFigureOut">
              <a:rPr lang="en-GB" smtClean="0"/>
              <a:t>20/01/2021</a:t>
            </a:fld>
            <a:endParaRPr lang="en-GB"/>
          </a:p>
        </p:txBody>
      </p:sp>
      <p:sp>
        <p:nvSpPr>
          <p:cNvPr id="5" name="Footer Placeholder 4">
            <a:extLst>
              <a:ext uri="{FF2B5EF4-FFF2-40B4-BE49-F238E27FC236}">
                <a16:creationId xmlns:a16="http://schemas.microsoft.com/office/drawing/2014/main" id="{8C535B07-D154-45D8-B1BD-EB1E4A382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204B68-972C-46B3-8BBB-2DBAB859CCFB}"/>
              </a:ext>
            </a:extLst>
          </p:cNvPr>
          <p:cNvSpPr>
            <a:spLocks noGrp="1"/>
          </p:cNvSpPr>
          <p:nvPr>
            <p:ph type="sldNum" sz="quarter" idx="12"/>
          </p:nvPr>
        </p:nvSpPr>
        <p:spPr/>
        <p:txBody>
          <a:bodyPr/>
          <a:lstStyle/>
          <a:p>
            <a:fld id="{187843EB-B1CE-4F30-8E43-11A5C353637F}" type="slidenum">
              <a:rPr lang="en-GB" smtClean="0"/>
              <a:t>‹#›</a:t>
            </a:fld>
            <a:endParaRPr lang="en-GB"/>
          </a:p>
        </p:txBody>
      </p:sp>
    </p:spTree>
    <p:extLst>
      <p:ext uri="{BB962C8B-B14F-4D97-AF65-F5344CB8AC3E}">
        <p14:creationId xmlns:p14="http://schemas.microsoft.com/office/powerpoint/2010/main" val="89145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ADAF2C-71EE-4396-9189-F99A4DF900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8525BD-76BE-4409-A963-E186AFD13C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2A1885-AFB1-4C0C-A674-6D273F22DDE6}"/>
              </a:ext>
            </a:extLst>
          </p:cNvPr>
          <p:cNvSpPr>
            <a:spLocks noGrp="1"/>
          </p:cNvSpPr>
          <p:nvPr>
            <p:ph type="dt" sz="half" idx="10"/>
          </p:nvPr>
        </p:nvSpPr>
        <p:spPr/>
        <p:txBody>
          <a:bodyPr/>
          <a:lstStyle/>
          <a:p>
            <a:fld id="{FB2BBDF8-656E-4B89-A7A0-DC00C99E3A3A}" type="datetimeFigureOut">
              <a:rPr lang="en-GB" smtClean="0"/>
              <a:t>20/01/2021</a:t>
            </a:fld>
            <a:endParaRPr lang="en-GB"/>
          </a:p>
        </p:txBody>
      </p:sp>
      <p:sp>
        <p:nvSpPr>
          <p:cNvPr id="5" name="Footer Placeholder 4">
            <a:extLst>
              <a:ext uri="{FF2B5EF4-FFF2-40B4-BE49-F238E27FC236}">
                <a16:creationId xmlns:a16="http://schemas.microsoft.com/office/drawing/2014/main" id="{96B16EFB-FD5A-4B89-A866-D0FCA821E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9E0957-B141-40CC-8A09-28F0A307D69F}"/>
              </a:ext>
            </a:extLst>
          </p:cNvPr>
          <p:cNvSpPr>
            <a:spLocks noGrp="1"/>
          </p:cNvSpPr>
          <p:nvPr>
            <p:ph type="sldNum" sz="quarter" idx="12"/>
          </p:nvPr>
        </p:nvSpPr>
        <p:spPr/>
        <p:txBody>
          <a:bodyPr/>
          <a:lstStyle/>
          <a:p>
            <a:fld id="{187843EB-B1CE-4F30-8E43-11A5C353637F}" type="slidenum">
              <a:rPr lang="en-GB" smtClean="0"/>
              <a:t>‹#›</a:t>
            </a:fld>
            <a:endParaRPr lang="en-GB"/>
          </a:p>
        </p:txBody>
      </p:sp>
    </p:spTree>
    <p:extLst>
      <p:ext uri="{BB962C8B-B14F-4D97-AF65-F5344CB8AC3E}">
        <p14:creationId xmlns:p14="http://schemas.microsoft.com/office/powerpoint/2010/main" val="3874830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1A1D24E4-6E32-443B-991A-4253F1C7407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45109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1A1D24E4-6E32-443B-991A-4253F1C7407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0853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1A1D24E4-6E32-443B-991A-4253F1C7407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0782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1A1D24E4-6E32-443B-991A-4253F1C7407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021568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1A1D24E4-6E32-443B-991A-4253F1C7407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545436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1A1D24E4-6E32-443B-991A-4253F1C7407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06323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1A1D24E4-6E32-443B-991A-4253F1C7407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25076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1768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6641-1B9A-4944-AB61-309700BDF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E0DDE1-2455-4F96-B2D8-DD66F4424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EEF4D6-948C-461F-9FCC-1171FD5AC580}"/>
              </a:ext>
            </a:extLst>
          </p:cNvPr>
          <p:cNvSpPr>
            <a:spLocks noGrp="1"/>
          </p:cNvSpPr>
          <p:nvPr>
            <p:ph type="dt" sz="half" idx="10"/>
          </p:nvPr>
        </p:nvSpPr>
        <p:spPr/>
        <p:txBody>
          <a:bodyPr/>
          <a:lstStyle/>
          <a:p>
            <a:fld id="{FB2BBDF8-656E-4B89-A7A0-DC00C99E3A3A}" type="datetimeFigureOut">
              <a:rPr lang="en-GB" smtClean="0"/>
              <a:t>20/01/2021</a:t>
            </a:fld>
            <a:endParaRPr lang="en-GB"/>
          </a:p>
        </p:txBody>
      </p:sp>
      <p:sp>
        <p:nvSpPr>
          <p:cNvPr id="5" name="Footer Placeholder 4">
            <a:extLst>
              <a:ext uri="{FF2B5EF4-FFF2-40B4-BE49-F238E27FC236}">
                <a16:creationId xmlns:a16="http://schemas.microsoft.com/office/drawing/2014/main" id="{B15E6C6E-EA77-4992-BFDF-520DBB494C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BD7D68-BEB0-44C4-9368-B849310FA5EC}"/>
              </a:ext>
            </a:extLst>
          </p:cNvPr>
          <p:cNvSpPr>
            <a:spLocks noGrp="1"/>
          </p:cNvSpPr>
          <p:nvPr>
            <p:ph type="sldNum" sz="quarter" idx="12"/>
          </p:nvPr>
        </p:nvSpPr>
        <p:spPr/>
        <p:txBody>
          <a:bodyPr/>
          <a:lstStyle/>
          <a:p>
            <a:fld id="{187843EB-B1CE-4F30-8E43-11A5C353637F}" type="slidenum">
              <a:rPr lang="en-GB" smtClean="0"/>
              <a:t>‹#›</a:t>
            </a:fld>
            <a:endParaRPr lang="en-GB"/>
          </a:p>
        </p:txBody>
      </p:sp>
    </p:spTree>
    <p:extLst>
      <p:ext uri="{BB962C8B-B14F-4D97-AF65-F5344CB8AC3E}">
        <p14:creationId xmlns:p14="http://schemas.microsoft.com/office/powerpoint/2010/main" val="3568581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15816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839298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0004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835727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D0B5215-974B-40EB-A4DD-7660266F5D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76900" y="5710239"/>
            <a:ext cx="8382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576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B647C61-9493-4F89-B6D6-3C47FE7154F5}"/>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4">
            <a:extLst>
              <a:ext uri="{FF2B5EF4-FFF2-40B4-BE49-F238E27FC236}">
                <a16:creationId xmlns:a16="http://schemas.microsoft.com/office/drawing/2014/main" id="{60855B85-7A89-446B-B7F2-67A41FE911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06201" y="6729413"/>
            <a:ext cx="641351"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609598" y="478895"/>
            <a:ext cx="10960100" cy="994306"/>
          </a:xfrm>
        </p:spPr>
        <p:txBody>
          <a:bodyPr>
            <a:noAutofit/>
          </a:bodyPr>
          <a:lstStyle>
            <a:lvl1pPr>
              <a:defRPr>
                <a:latin typeface="Twinkl SemiBold" pitchFamily="50" charset="0"/>
              </a:defRPr>
            </a:lvl1pPr>
          </a:lstStyle>
          <a:p>
            <a:endParaRPr lang="en-GB" dirty="0"/>
          </a:p>
        </p:txBody>
      </p:sp>
      <p:sp>
        <p:nvSpPr>
          <p:cNvPr id="7" name="Content Placeholder 11"/>
          <p:cNvSpPr>
            <a:spLocks noGrp="1"/>
          </p:cNvSpPr>
          <p:nvPr>
            <p:ph idx="1"/>
          </p:nvPr>
        </p:nvSpPr>
        <p:spPr>
          <a:xfrm>
            <a:off x="1007535" y="1513946"/>
            <a:ext cx="10176933" cy="4578880"/>
          </a:xfrm>
        </p:spPr>
        <p:txBody>
          <a:bodyPr lIns="0" tIns="0" rIns="0" bIns="0"/>
          <a:lstStyle>
            <a:lvl1pPr marL="0" indent="0">
              <a:buNone/>
              <a:defRPr baseline="0"/>
            </a:lvl1pPr>
          </a:lstStyle>
          <a:p>
            <a:pPr lvl="0"/>
            <a:r>
              <a:rPr lang="en-US"/>
              <a:t>Click to edit Master text styles</a:t>
            </a:r>
          </a:p>
        </p:txBody>
      </p:sp>
    </p:spTree>
    <p:extLst>
      <p:ext uri="{BB962C8B-B14F-4D97-AF65-F5344CB8AC3E}">
        <p14:creationId xmlns:p14="http://schemas.microsoft.com/office/powerpoint/2010/main" val="1363925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740AB3D7-652C-43F4-8A77-5A6FCA966E89}"/>
              </a:ext>
            </a:extLst>
          </p:cNvPr>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id="{0217C59F-D106-467E-8D68-0522C519FEB4}"/>
              </a:ext>
            </a:extLst>
          </p:cNvPr>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51A88DFD-3F1D-402A-B172-1D412F40B327}"/>
              </a:ext>
            </a:extLst>
          </p:cNvPr>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SemiBold" pitchFamily="50" charset="0"/>
              </a:rPr>
              <a:t>Success Criteria</a:t>
            </a:r>
          </a:p>
        </p:txBody>
      </p:sp>
      <p:sp>
        <p:nvSpPr>
          <p:cNvPr id="6" name="Title 1">
            <a:extLst>
              <a:ext uri="{FF2B5EF4-FFF2-40B4-BE49-F238E27FC236}">
                <a16:creationId xmlns:a16="http://schemas.microsoft.com/office/drawing/2014/main" id="{B4B5EE7A-6861-4A81-8684-58CAE81F4B4D}"/>
              </a:ext>
            </a:extLst>
          </p:cNvPr>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SemiBold" pitchFamily="50" charset="0"/>
              </a:rPr>
              <a:t>Aim</a:t>
            </a:r>
          </a:p>
        </p:txBody>
      </p:sp>
      <p:sp>
        <p:nvSpPr>
          <p:cNvPr id="7" name="Content Placeholder 15">
            <a:extLst>
              <a:ext uri="{FF2B5EF4-FFF2-40B4-BE49-F238E27FC236}">
                <a16:creationId xmlns:a16="http://schemas.microsoft.com/office/drawing/2014/main" id="{C2EF326C-3308-4DD9-A8D7-0EEC443F0724}"/>
              </a:ext>
            </a:extLst>
          </p:cNvPr>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sz="1800" dirty="0">
                <a:latin typeface="Twinkl" pitchFamily="50" charset="0"/>
              </a:rPr>
              <a:t>Statement 1 Lorem ipsum </a:t>
            </a:r>
            <a:r>
              <a:rPr lang="en-GB" sz="1800" dirty="0" err="1">
                <a:latin typeface="Twinkl" pitchFamily="50" charset="0"/>
              </a:rPr>
              <a:t>dolor</a:t>
            </a:r>
            <a:r>
              <a:rPr lang="en-GB" sz="1800" dirty="0">
                <a:latin typeface="Twinkl" pitchFamily="50" charset="0"/>
              </a:rPr>
              <a:t> sit </a:t>
            </a:r>
            <a:r>
              <a:rPr lang="en-GB" sz="1800" dirty="0" err="1">
                <a:latin typeface="Twinkl" pitchFamily="50" charset="0"/>
              </a:rPr>
              <a:t>amet</a:t>
            </a:r>
            <a:r>
              <a:rPr lang="en-GB" sz="1800" dirty="0">
                <a:latin typeface="Twinkl" pitchFamily="50" charset="0"/>
              </a:rPr>
              <a:t>, </a:t>
            </a:r>
            <a:r>
              <a:rPr lang="en-GB" sz="1800" dirty="0" err="1">
                <a:latin typeface="Twinkl" pitchFamily="50" charset="0"/>
              </a:rPr>
              <a:t>consectetur</a:t>
            </a:r>
            <a:r>
              <a:rPr lang="en-GB" sz="1800" dirty="0">
                <a:latin typeface="Twinkl" pitchFamily="50" charset="0"/>
              </a:rPr>
              <a:t> </a:t>
            </a:r>
            <a:r>
              <a:rPr lang="en-GB" sz="1800" dirty="0" err="1">
                <a:latin typeface="Twinkl" pitchFamily="50" charset="0"/>
              </a:rPr>
              <a:t>adipiscing</a:t>
            </a:r>
            <a:r>
              <a:rPr lang="en-GB" sz="1800" dirty="0">
                <a:latin typeface="Twinkl" pitchFamily="50" charset="0"/>
              </a:rPr>
              <a:t> </a:t>
            </a:r>
            <a:r>
              <a:rPr lang="en-GB" sz="1800" dirty="0" err="1">
                <a:latin typeface="Twinkl" pitchFamily="50" charset="0"/>
              </a:rPr>
              <a:t>elit</a:t>
            </a:r>
            <a:r>
              <a:rPr lang="en-GB" sz="1800" dirty="0">
                <a:latin typeface="Twinkl" pitchFamily="50" charset="0"/>
              </a:rPr>
              <a:t>.</a:t>
            </a:r>
          </a:p>
          <a:p>
            <a:pPr fontAlgn="auto">
              <a:spcAft>
                <a:spcPts val="0"/>
              </a:spcAft>
              <a:defRPr/>
            </a:pPr>
            <a:r>
              <a:rPr lang="en-GB" sz="1800" dirty="0">
                <a:latin typeface="Twinkl" pitchFamily="50" charset="0"/>
              </a:rPr>
              <a:t>Statement 2</a:t>
            </a:r>
          </a:p>
          <a:p>
            <a:pPr lvl="1" fontAlgn="auto">
              <a:spcAft>
                <a:spcPts val="0"/>
              </a:spcAft>
              <a:defRPr/>
            </a:pPr>
            <a:r>
              <a:rPr lang="en-GB" sz="1600" dirty="0">
                <a:latin typeface="Twinkl" pitchFamily="50" charset="0"/>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3045527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598D733-C4B7-4BDD-9C42-0614C821C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74785" y="3219450"/>
            <a:ext cx="840316"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99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DFEF-DF68-4C01-92D6-59EFFC1F41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0D3A03-AB4A-405E-A71E-C1D1263EA4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56694C-1B22-46C7-8238-1664A78552C8}"/>
              </a:ext>
            </a:extLst>
          </p:cNvPr>
          <p:cNvSpPr>
            <a:spLocks noGrp="1"/>
          </p:cNvSpPr>
          <p:nvPr>
            <p:ph type="dt" sz="half" idx="10"/>
          </p:nvPr>
        </p:nvSpPr>
        <p:spPr/>
        <p:txBody>
          <a:bodyPr/>
          <a:lstStyle/>
          <a:p>
            <a:fld id="{FB2BBDF8-656E-4B89-A7A0-DC00C99E3A3A}" type="datetimeFigureOut">
              <a:rPr lang="en-GB" smtClean="0"/>
              <a:t>20/01/2021</a:t>
            </a:fld>
            <a:endParaRPr lang="en-GB"/>
          </a:p>
        </p:txBody>
      </p:sp>
      <p:sp>
        <p:nvSpPr>
          <p:cNvPr id="5" name="Footer Placeholder 4">
            <a:extLst>
              <a:ext uri="{FF2B5EF4-FFF2-40B4-BE49-F238E27FC236}">
                <a16:creationId xmlns:a16="http://schemas.microsoft.com/office/drawing/2014/main" id="{A8DA44DC-575B-421D-B429-E56B74D9E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71D72D-FF3A-4CE0-9910-C79692C179EE}"/>
              </a:ext>
            </a:extLst>
          </p:cNvPr>
          <p:cNvSpPr>
            <a:spLocks noGrp="1"/>
          </p:cNvSpPr>
          <p:nvPr>
            <p:ph type="sldNum" sz="quarter" idx="12"/>
          </p:nvPr>
        </p:nvSpPr>
        <p:spPr/>
        <p:txBody>
          <a:bodyPr/>
          <a:lstStyle/>
          <a:p>
            <a:fld id="{187843EB-B1CE-4F30-8E43-11A5C353637F}" type="slidenum">
              <a:rPr lang="en-GB" smtClean="0"/>
              <a:t>‹#›</a:t>
            </a:fld>
            <a:endParaRPr lang="en-GB"/>
          </a:p>
        </p:txBody>
      </p:sp>
    </p:spTree>
    <p:extLst>
      <p:ext uri="{BB962C8B-B14F-4D97-AF65-F5344CB8AC3E}">
        <p14:creationId xmlns:p14="http://schemas.microsoft.com/office/powerpoint/2010/main" val="215144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BE61-B01B-41BE-BB58-3538759105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5FBFBA-EF9D-42E2-AF0A-E0C2579647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0EBA41-D7B1-43A6-9A37-2AAA8F2C36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086155-7A14-499D-8E8F-52ABBE8FF8E2}"/>
              </a:ext>
            </a:extLst>
          </p:cNvPr>
          <p:cNvSpPr>
            <a:spLocks noGrp="1"/>
          </p:cNvSpPr>
          <p:nvPr>
            <p:ph type="dt" sz="half" idx="10"/>
          </p:nvPr>
        </p:nvSpPr>
        <p:spPr/>
        <p:txBody>
          <a:bodyPr/>
          <a:lstStyle/>
          <a:p>
            <a:fld id="{FB2BBDF8-656E-4B89-A7A0-DC00C99E3A3A}" type="datetimeFigureOut">
              <a:rPr lang="en-GB" smtClean="0"/>
              <a:t>20/01/2021</a:t>
            </a:fld>
            <a:endParaRPr lang="en-GB"/>
          </a:p>
        </p:txBody>
      </p:sp>
      <p:sp>
        <p:nvSpPr>
          <p:cNvPr id="6" name="Footer Placeholder 5">
            <a:extLst>
              <a:ext uri="{FF2B5EF4-FFF2-40B4-BE49-F238E27FC236}">
                <a16:creationId xmlns:a16="http://schemas.microsoft.com/office/drawing/2014/main" id="{AE0210EE-A24C-4851-B45D-90B21C4E9F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DF8A83-2214-4EB7-93C8-9AD9A70D7CCD}"/>
              </a:ext>
            </a:extLst>
          </p:cNvPr>
          <p:cNvSpPr>
            <a:spLocks noGrp="1"/>
          </p:cNvSpPr>
          <p:nvPr>
            <p:ph type="sldNum" sz="quarter" idx="12"/>
          </p:nvPr>
        </p:nvSpPr>
        <p:spPr/>
        <p:txBody>
          <a:bodyPr/>
          <a:lstStyle/>
          <a:p>
            <a:fld id="{187843EB-B1CE-4F30-8E43-11A5C353637F}" type="slidenum">
              <a:rPr lang="en-GB" smtClean="0"/>
              <a:t>‹#›</a:t>
            </a:fld>
            <a:endParaRPr lang="en-GB"/>
          </a:p>
        </p:txBody>
      </p:sp>
    </p:spTree>
    <p:extLst>
      <p:ext uri="{BB962C8B-B14F-4D97-AF65-F5344CB8AC3E}">
        <p14:creationId xmlns:p14="http://schemas.microsoft.com/office/powerpoint/2010/main" val="272938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1D07-6FE8-47DA-B93E-498D6048AFE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F2B7F3-2049-4BDC-8F62-A1DA416551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72231-AB2F-478E-A1C3-E954970FE5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4B9B22-9753-4DE9-8461-ACD95E197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B667C6-CE66-484B-AE52-DC04AEFC8B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199FDF-6B09-42EB-857B-095C1492D696}"/>
              </a:ext>
            </a:extLst>
          </p:cNvPr>
          <p:cNvSpPr>
            <a:spLocks noGrp="1"/>
          </p:cNvSpPr>
          <p:nvPr>
            <p:ph type="dt" sz="half" idx="10"/>
          </p:nvPr>
        </p:nvSpPr>
        <p:spPr/>
        <p:txBody>
          <a:bodyPr/>
          <a:lstStyle/>
          <a:p>
            <a:fld id="{FB2BBDF8-656E-4B89-A7A0-DC00C99E3A3A}" type="datetimeFigureOut">
              <a:rPr lang="en-GB" smtClean="0"/>
              <a:t>20/01/2021</a:t>
            </a:fld>
            <a:endParaRPr lang="en-GB"/>
          </a:p>
        </p:txBody>
      </p:sp>
      <p:sp>
        <p:nvSpPr>
          <p:cNvPr id="8" name="Footer Placeholder 7">
            <a:extLst>
              <a:ext uri="{FF2B5EF4-FFF2-40B4-BE49-F238E27FC236}">
                <a16:creationId xmlns:a16="http://schemas.microsoft.com/office/drawing/2014/main" id="{7D901DED-E526-4CA8-816E-324EC0296E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F8B665-CBC1-4F4F-BD2E-15719E691215}"/>
              </a:ext>
            </a:extLst>
          </p:cNvPr>
          <p:cNvSpPr>
            <a:spLocks noGrp="1"/>
          </p:cNvSpPr>
          <p:nvPr>
            <p:ph type="sldNum" sz="quarter" idx="12"/>
          </p:nvPr>
        </p:nvSpPr>
        <p:spPr/>
        <p:txBody>
          <a:bodyPr/>
          <a:lstStyle/>
          <a:p>
            <a:fld id="{187843EB-B1CE-4F30-8E43-11A5C353637F}" type="slidenum">
              <a:rPr lang="en-GB" smtClean="0"/>
              <a:t>‹#›</a:t>
            </a:fld>
            <a:endParaRPr lang="en-GB"/>
          </a:p>
        </p:txBody>
      </p:sp>
    </p:spTree>
    <p:extLst>
      <p:ext uri="{BB962C8B-B14F-4D97-AF65-F5344CB8AC3E}">
        <p14:creationId xmlns:p14="http://schemas.microsoft.com/office/powerpoint/2010/main" val="489480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5606E-453C-4018-9F13-1B28FD6683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9B0BDF-78F7-4622-AE7B-F70FC37DC975}"/>
              </a:ext>
            </a:extLst>
          </p:cNvPr>
          <p:cNvSpPr>
            <a:spLocks noGrp="1"/>
          </p:cNvSpPr>
          <p:nvPr>
            <p:ph type="dt" sz="half" idx="10"/>
          </p:nvPr>
        </p:nvSpPr>
        <p:spPr/>
        <p:txBody>
          <a:bodyPr/>
          <a:lstStyle/>
          <a:p>
            <a:fld id="{FB2BBDF8-656E-4B89-A7A0-DC00C99E3A3A}" type="datetimeFigureOut">
              <a:rPr lang="en-GB" smtClean="0"/>
              <a:t>20/01/2021</a:t>
            </a:fld>
            <a:endParaRPr lang="en-GB"/>
          </a:p>
        </p:txBody>
      </p:sp>
      <p:sp>
        <p:nvSpPr>
          <p:cNvPr id="4" name="Footer Placeholder 3">
            <a:extLst>
              <a:ext uri="{FF2B5EF4-FFF2-40B4-BE49-F238E27FC236}">
                <a16:creationId xmlns:a16="http://schemas.microsoft.com/office/drawing/2014/main" id="{6A858F14-07CB-40E3-8FAA-84C4C046D1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9EF103-6837-4148-930A-3B1E3C3414C2}"/>
              </a:ext>
            </a:extLst>
          </p:cNvPr>
          <p:cNvSpPr>
            <a:spLocks noGrp="1"/>
          </p:cNvSpPr>
          <p:nvPr>
            <p:ph type="sldNum" sz="quarter" idx="12"/>
          </p:nvPr>
        </p:nvSpPr>
        <p:spPr/>
        <p:txBody>
          <a:bodyPr/>
          <a:lstStyle/>
          <a:p>
            <a:fld id="{187843EB-B1CE-4F30-8E43-11A5C353637F}" type="slidenum">
              <a:rPr lang="en-GB" smtClean="0"/>
              <a:t>‹#›</a:t>
            </a:fld>
            <a:endParaRPr lang="en-GB"/>
          </a:p>
        </p:txBody>
      </p:sp>
    </p:spTree>
    <p:extLst>
      <p:ext uri="{BB962C8B-B14F-4D97-AF65-F5344CB8AC3E}">
        <p14:creationId xmlns:p14="http://schemas.microsoft.com/office/powerpoint/2010/main" val="135450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29EAA7-DBAA-4B31-A33A-C8F30DDE14F2}"/>
              </a:ext>
            </a:extLst>
          </p:cNvPr>
          <p:cNvSpPr>
            <a:spLocks noGrp="1"/>
          </p:cNvSpPr>
          <p:nvPr>
            <p:ph type="dt" sz="half" idx="10"/>
          </p:nvPr>
        </p:nvSpPr>
        <p:spPr/>
        <p:txBody>
          <a:bodyPr/>
          <a:lstStyle/>
          <a:p>
            <a:fld id="{FB2BBDF8-656E-4B89-A7A0-DC00C99E3A3A}" type="datetimeFigureOut">
              <a:rPr lang="en-GB" smtClean="0"/>
              <a:t>20/01/2021</a:t>
            </a:fld>
            <a:endParaRPr lang="en-GB"/>
          </a:p>
        </p:txBody>
      </p:sp>
      <p:sp>
        <p:nvSpPr>
          <p:cNvPr id="3" name="Footer Placeholder 2">
            <a:extLst>
              <a:ext uri="{FF2B5EF4-FFF2-40B4-BE49-F238E27FC236}">
                <a16:creationId xmlns:a16="http://schemas.microsoft.com/office/drawing/2014/main" id="{0DBF5FA5-7DBF-4B4B-B7D0-D642AF6375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EEFBA8-777E-4786-87D9-7408B9C5B8B3}"/>
              </a:ext>
            </a:extLst>
          </p:cNvPr>
          <p:cNvSpPr>
            <a:spLocks noGrp="1"/>
          </p:cNvSpPr>
          <p:nvPr>
            <p:ph type="sldNum" sz="quarter" idx="12"/>
          </p:nvPr>
        </p:nvSpPr>
        <p:spPr/>
        <p:txBody>
          <a:bodyPr/>
          <a:lstStyle/>
          <a:p>
            <a:fld id="{187843EB-B1CE-4F30-8E43-11A5C353637F}" type="slidenum">
              <a:rPr lang="en-GB" smtClean="0"/>
              <a:t>‹#›</a:t>
            </a:fld>
            <a:endParaRPr lang="en-GB"/>
          </a:p>
        </p:txBody>
      </p:sp>
    </p:spTree>
    <p:extLst>
      <p:ext uri="{BB962C8B-B14F-4D97-AF65-F5344CB8AC3E}">
        <p14:creationId xmlns:p14="http://schemas.microsoft.com/office/powerpoint/2010/main" val="188824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5E63B-628F-4BF6-9498-7D84F3C89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4C07EA-8B84-40EA-ADD3-CD127E8CBE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DE4438-5411-4903-BA60-D748BB140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B9088-962D-4CE6-B9F5-097C5FAE8970}"/>
              </a:ext>
            </a:extLst>
          </p:cNvPr>
          <p:cNvSpPr>
            <a:spLocks noGrp="1"/>
          </p:cNvSpPr>
          <p:nvPr>
            <p:ph type="dt" sz="half" idx="10"/>
          </p:nvPr>
        </p:nvSpPr>
        <p:spPr/>
        <p:txBody>
          <a:bodyPr/>
          <a:lstStyle/>
          <a:p>
            <a:fld id="{FB2BBDF8-656E-4B89-A7A0-DC00C99E3A3A}" type="datetimeFigureOut">
              <a:rPr lang="en-GB" smtClean="0"/>
              <a:t>20/01/2021</a:t>
            </a:fld>
            <a:endParaRPr lang="en-GB"/>
          </a:p>
        </p:txBody>
      </p:sp>
      <p:sp>
        <p:nvSpPr>
          <p:cNvPr id="6" name="Footer Placeholder 5">
            <a:extLst>
              <a:ext uri="{FF2B5EF4-FFF2-40B4-BE49-F238E27FC236}">
                <a16:creationId xmlns:a16="http://schemas.microsoft.com/office/drawing/2014/main" id="{453773CC-4DA3-4D5F-944E-9BC9B5758F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D53835-2FA4-4AC9-B5B2-9F44B9737D90}"/>
              </a:ext>
            </a:extLst>
          </p:cNvPr>
          <p:cNvSpPr>
            <a:spLocks noGrp="1"/>
          </p:cNvSpPr>
          <p:nvPr>
            <p:ph type="sldNum" sz="quarter" idx="12"/>
          </p:nvPr>
        </p:nvSpPr>
        <p:spPr/>
        <p:txBody>
          <a:bodyPr/>
          <a:lstStyle/>
          <a:p>
            <a:fld id="{187843EB-B1CE-4F30-8E43-11A5C353637F}" type="slidenum">
              <a:rPr lang="en-GB" smtClean="0"/>
              <a:t>‹#›</a:t>
            </a:fld>
            <a:endParaRPr lang="en-GB"/>
          </a:p>
        </p:txBody>
      </p:sp>
    </p:spTree>
    <p:extLst>
      <p:ext uri="{BB962C8B-B14F-4D97-AF65-F5344CB8AC3E}">
        <p14:creationId xmlns:p14="http://schemas.microsoft.com/office/powerpoint/2010/main" val="358399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20DA-9603-40DD-A763-9D733FA63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9A4B24-E1F5-4698-A4B7-20525D94DA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350293-1819-4A99-9A62-9562C39A6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AB4F3E-A9B4-4FEB-B141-8FAC16266B9F}"/>
              </a:ext>
            </a:extLst>
          </p:cNvPr>
          <p:cNvSpPr>
            <a:spLocks noGrp="1"/>
          </p:cNvSpPr>
          <p:nvPr>
            <p:ph type="dt" sz="half" idx="10"/>
          </p:nvPr>
        </p:nvSpPr>
        <p:spPr/>
        <p:txBody>
          <a:bodyPr/>
          <a:lstStyle/>
          <a:p>
            <a:fld id="{FB2BBDF8-656E-4B89-A7A0-DC00C99E3A3A}" type="datetimeFigureOut">
              <a:rPr lang="en-GB" smtClean="0"/>
              <a:t>20/01/2021</a:t>
            </a:fld>
            <a:endParaRPr lang="en-GB"/>
          </a:p>
        </p:txBody>
      </p:sp>
      <p:sp>
        <p:nvSpPr>
          <p:cNvPr id="6" name="Footer Placeholder 5">
            <a:extLst>
              <a:ext uri="{FF2B5EF4-FFF2-40B4-BE49-F238E27FC236}">
                <a16:creationId xmlns:a16="http://schemas.microsoft.com/office/drawing/2014/main" id="{513BE9F0-F994-4075-9DDF-CCCAA462A8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3384EA-6D22-4F06-BF32-52A28175A2B0}"/>
              </a:ext>
            </a:extLst>
          </p:cNvPr>
          <p:cNvSpPr>
            <a:spLocks noGrp="1"/>
          </p:cNvSpPr>
          <p:nvPr>
            <p:ph type="sldNum" sz="quarter" idx="12"/>
          </p:nvPr>
        </p:nvSpPr>
        <p:spPr/>
        <p:txBody>
          <a:bodyPr/>
          <a:lstStyle/>
          <a:p>
            <a:fld id="{187843EB-B1CE-4F30-8E43-11A5C353637F}" type="slidenum">
              <a:rPr lang="en-GB" smtClean="0"/>
              <a:t>‹#›</a:t>
            </a:fld>
            <a:endParaRPr lang="en-GB"/>
          </a:p>
        </p:txBody>
      </p:sp>
    </p:spTree>
    <p:extLst>
      <p:ext uri="{BB962C8B-B14F-4D97-AF65-F5344CB8AC3E}">
        <p14:creationId xmlns:p14="http://schemas.microsoft.com/office/powerpoint/2010/main" val="88422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2.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75ED29-DE80-4583-A154-D496BAB65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C3FFB8-07DF-4F86-8684-FD074C40A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EED7CF-811D-4FBA-AC09-96CC41DDB0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BBDF8-656E-4B89-A7A0-DC00C99E3A3A}" type="datetimeFigureOut">
              <a:rPr lang="en-GB" smtClean="0"/>
              <a:t>20/01/2021</a:t>
            </a:fld>
            <a:endParaRPr lang="en-GB"/>
          </a:p>
        </p:txBody>
      </p:sp>
      <p:sp>
        <p:nvSpPr>
          <p:cNvPr id="5" name="Footer Placeholder 4">
            <a:extLst>
              <a:ext uri="{FF2B5EF4-FFF2-40B4-BE49-F238E27FC236}">
                <a16:creationId xmlns:a16="http://schemas.microsoft.com/office/drawing/2014/main" id="{5C098297-16DD-4D3C-92F6-34BD54DFD7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F19161-4E93-44E8-A462-C8C2A965F8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843EB-B1CE-4F30-8E43-11A5C353637F}" type="slidenum">
              <a:rPr lang="en-GB" smtClean="0"/>
              <a:t>‹#›</a:t>
            </a:fld>
            <a:endParaRPr lang="en-GB"/>
          </a:p>
        </p:txBody>
      </p:sp>
    </p:spTree>
    <p:extLst>
      <p:ext uri="{BB962C8B-B14F-4D97-AF65-F5344CB8AC3E}">
        <p14:creationId xmlns:p14="http://schemas.microsoft.com/office/powerpoint/2010/main" val="3204798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561EC91-DEE0-4D55-B512-73771BC8F6BC}"/>
              </a:ext>
            </a:extLst>
          </p:cNvPr>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4E3A2E-9F9A-44E7-8B36-17BB99139E7C}"/>
              </a:ext>
            </a:extLst>
          </p:cNvPr>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434505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winkl" pitchFamily="2"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winkl" pitchFamily="2"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952D5C-8773-46CB-A5E8-86ABC4AC49BE}"/>
              </a:ext>
            </a:extLst>
          </p:cNvPr>
          <p:cNvSpPr/>
          <p:nvPr/>
        </p:nvSpPr>
        <p:spPr>
          <a:xfrm>
            <a:off x="336478" y="245200"/>
            <a:ext cx="11519043" cy="2585323"/>
          </a:xfrm>
          <a:prstGeom prst="rect">
            <a:avLst/>
          </a:prstGeom>
          <a:solidFill>
            <a:schemeClr val="accent4">
              <a:lumMod val="40000"/>
              <a:lumOff val="60000"/>
            </a:schemeClr>
          </a:solid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LO: To work out the area of a shape by counting rectangles</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Session 1</a:t>
            </a:r>
          </a:p>
        </p:txBody>
      </p:sp>
    </p:spTree>
    <p:extLst>
      <p:ext uri="{BB962C8B-B14F-4D97-AF65-F5344CB8AC3E}">
        <p14:creationId xmlns:p14="http://schemas.microsoft.com/office/powerpoint/2010/main" val="1487872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51E36B-6DDE-441D-BDBF-3712D407262B}"/>
              </a:ext>
            </a:extLst>
          </p:cNvPr>
          <p:cNvPicPr>
            <a:picLocks noChangeAspect="1"/>
          </p:cNvPicPr>
          <p:nvPr/>
        </p:nvPicPr>
        <p:blipFill>
          <a:blip r:embed="rId2"/>
          <a:stretch>
            <a:fillRect/>
          </a:stretch>
        </p:blipFill>
        <p:spPr>
          <a:xfrm>
            <a:off x="6588841" y="0"/>
            <a:ext cx="4602318" cy="6858000"/>
          </a:xfrm>
          <a:prstGeom prst="rect">
            <a:avLst/>
          </a:prstGeom>
        </p:spPr>
      </p:pic>
      <p:sp>
        <p:nvSpPr>
          <p:cNvPr id="3" name="TextBox 2">
            <a:extLst>
              <a:ext uri="{FF2B5EF4-FFF2-40B4-BE49-F238E27FC236}">
                <a16:creationId xmlns:a16="http://schemas.microsoft.com/office/drawing/2014/main" id="{A9F001DE-3E6C-47F8-ADD0-40A88BA0BCEC}"/>
              </a:ext>
            </a:extLst>
          </p:cNvPr>
          <p:cNvSpPr txBox="1"/>
          <p:nvPr/>
        </p:nvSpPr>
        <p:spPr>
          <a:xfrm>
            <a:off x="0" y="185056"/>
            <a:ext cx="6449786" cy="5078313"/>
          </a:xfrm>
          <a:prstGeom prst="rect">
            <a:avLst/>
          </a:prstGeom>
          <a:solidFill>
            <a:schemeClr val="accent4">
              <a:lumMod val="40000"/>
              <a:lumOff val="60000"/>
            </a:schemeClr>
          </a:solidFill>
        </p:spPr>
        <p:txBody>
          <a:bodyPr wrap="square" rtlCol="0">
            <a:spAutoFit/>
          </a:bodyPr>
          <a:lstStyle/>
          <a:p>
            <a:pPr algn="ctr"/>
            <a:r>
              <a:rPr lang="en-GB" sz="5400" b="1" u="sng" dirty="0"/>
              <a:t>Today’s Task:</a:t>
            </a:r>
          </a:p>
          <a:p>
            <a:pPr algn="ctr"/>
            <a:r>
              <a:rPr lang="en-GB" sz="5400" b="1" dirty="0"/>
              <a:t>There is a worksheet on assignments which has 3 challenges for you to choose from.</a:t>
            </a:r>
          </a:p>
        </p:txBody>
      </p:sp>
    </p:spTree>
    <p:extLst>
      <p:ext uri="{BB962C8B-B14F-4D97-AF65-F5344CB8AC3E}">
        <p14:creationId xmlns:p14="http://schemas.microsoft.com/office/powerpoint/2010/main" val="400064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22748-06D8-43AB-B8CD-A02753C7F378}"/>
              </a:ext>
            </a:extLst>
          </p:cNvPr>
          <p:cNvSpPr/>
          <p:nvPr/>
        </p:nvSpPr>
        <p:spPr>
          <a:xfrm>
            <a:off x="336478" y="2353400"/>
            <a:ext cx="11519043" cy="1754326"/>
          </a:xfrm>
          <a:prstGeom prst="rect">
            <a:avLst/>
          </a:prstGeom>
          <a:solidFill>
            <a:schemeClr val="accent4">
              <a:lumMod val="40000"/>
              <a:lumOff val="60000"/>
            </a:schemeClr>
          </a:solid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LO: To work out the area of a shape</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Session 2</a:t>
            </a:r>
          </a:p>
        </p:txBody>
      </p:sp>
    </p:spTree>
    <p:extLst>
      <p:ext uri="{BB962C8B-B14F-4D97-AF65-F5344CB8AC3E}">
        <p14:creationId xmlns:p14="http://schemas.microsoft.com/office/powerpoint/2010/main" val="634558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A7AFAC-8A71-448C-A2F8-EA61898F70D3}"/>
              </a:ext>
            </a:extLst>
          </p:cNvPr>
          <p:cNvPicPr>
            <a:picLocks noChangeAspect="1"/>
          </p:cNvPicPr>
          <p:nvPr/>
        </p:nvPicPr>
        <p:blipFill>
          <a:blip r:embed="rId2"/>
          <a:stretch>
            <a:fillRect/>
          </a:stretch>
        </p:blipFill>
        <p:spPr>
          <a:xfrm>
            <a:off x="2895660" y="319450"/>
            <a:ext cx="9093139" cy="6219100"/>
          </a:xfrm>
          <a:prstGeom prst="rect">
            <a:avLst/>
          </a:prstGeom>
        </p:spPr>
      </p:pic>
      <p:sp>
        <p:nvSpPr>
          <p:cNvPr id="3" name="Rectangle 2">
            <a:extLst>
              <a:ext uri="{FF2B5EF4-FFF2-40B4-BE49-F238E27FC236}">
                <a16:creationId xmlns:a16="http://schemas.microsoft.com/office/drawing/2014/main" id="{CC9AD965-640E-4132-9E41-77EBBB6457DC}"/>
              </a:ext>
            </a:extLst>
          </p:cNvPr>
          <p:cNvSpPr/>
          <p:nvPr/>
        </p:nvSpPr>
        <p:spPr>
          <a:xfrm>
            <a:off x="107306" y="194400"/>
            <a:ext cx="2609921" cy="923330"/>
          </a:xfrm>
          <a:prstGeom prst="rect">
            <a:avLst/>
          </a:prstGeom>
          <a:solidFill>
            <a:schemeClr val="accent4">
              <a:lumMod val="40000"/>
              <a:lumOff val="60000"/>
            </a:schemeClr>
          </a:solid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Starter:</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56604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F9AA98-679E-469B-8C12-8D482F64D39F}"/>
              </a:ext>
            </a:extLst>
          </p:cNvPr>
          <p:cNvSpPr/>
          <p:nvPr/>
        </p:nvSpPr>
        <p:spPr>
          <a:xfrm>
            <a:off x="336478" y="2551837"/>
            <a:ext cx="11519043" cy="1754326"/>
          </a:xfrm>
          <a:prstGeom prst="rect">
            <a:avLst/>
          </a:prstGeom>
          <a:solidFill>
            <a:schemeClr val="accent4">
              <a:lumMod val="40000"/>
              <a:lumOff val="60000"/>
            </a:schemeClr>
          </a:solid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Let’s have another look at working out the area by counting squares.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35872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DEADCC33-84DB-4174-A9E6-83C43498CE7D}"/>
              </a:ext>
            </a:extLst>
          </p:cNvPr>
          <p:cNvSpPr>
            <a:spLocks noGrp="1"/>
          </p:cNvSpPr>
          <p:nvPr>
            <p:ph type="title"/>
          </p:nvPr>
        </p:nvSpPr>
        <p:spPr>
          <a:xfrm>
            <a:off x="1981201" y="479426"/>
            <a:ext cx="8220075" cy="993775"/>
          </a:xfrm>
        </p:spPr>
        <p:txBody>
          <a:bodyPr/>
          <a:lstStyle/>
          <a:p>
            <a:pPr eaLnBrk="1" hangingPunct="1"/>
            <a:r>
              <a:rPr lang="en-GB" altLang="en-US" sz="3600"/>
              <a:t>cm</a:t>
            </a:r>
            <a:r>
              <a:rPr lang="en-GB" altLang="en-US" sz="3600" baseline="30000"/>
              <a:t>2</a:t>
            </a:r>
          </a:p>
        </p:txBody>
      </p:sp>
      <p:sp>
        <p:nvSpPr>
          <p:cNvPr id="5" name="Rectangle 4">
            <a:extLst>
              <a:ext uri="{FF2B5EF4-FFF2-40B4-BE49-F238E27FC236}">
                <a16:creationId xmlns:a16="http://schemas.microsoft.com/office/drawing/2014/main" id="{668C0ECF-B0D9-420A-B29D-8DA6D0714C38}"/>
              </a:ext>
            </a:extLst>
          </p:cNvPr>
          <p:cNvSpPr>
            <a:spLocks noChangeArrowheads="1"/>
          </p:cNvSpPr>
          <p:nvPr/>
        </p:nvSpPr>
        <p:spPr bwMode="auto">
          <a:xfrm>
            <a:off x="7385051" y="3395664"/>
            <a:ext cx="270827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Can you find the area of the green rectangle by counting the squares?</a:t>
            </a:r>
          </a:p>
        </p:txBody>
      </p:sp>
      <p:sp>
        <p:nvSpPr>
          <p:cNvPr id="6" name="Rectangle 5">
            <a:extLst>
              <a:ext uri="{FF2B5EF4-FFF2-40B4-BE49-F238E27FC236}">
                <a16:creationId xmlns:a16="http://schemas.microsoft.com/office/drawing/2014/main" id="{C8FD2F51-8E96-482A-AABD-FB6BE81B11F1}"/>
              </a:ext>
            </a:extLst>
          </p:cNvPr>
          <p:cNvSpPr>
            <a:spLocks/>
          </p:cNvSpPr>
          <p:nvPr/>
        </p:nvSpPr>
        <p:spPr bwMode="auto">
          <a:xfrm>
            <a:off x="7385051" y="1319214"/>
            <a:ext cx="2708275"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Imagine each of these squares is 1cm × 1cm.</a:t>
            </a:r>
          </a:p>
          <a:p>
            <a:pPr eaLnBrk="1" hangingPunct="1">
              <a:lnSpc>
                <a:spcPct val="100000"/>
              </a:lnSpc>
              <a:spcBef>
                <a:spcPct val="0"/>
              </a:spcBef>
              <a:buFontTx/>
              <a:buNone/>
            </a:pPr>
            <a:r>
              <a:rPr lang="en-GB" altLang="en-US">
                <a:solidFill>
                  <a:schemeClr val="tx1"/>
                </a:solidFill>
              </a:rPr>
              <a:t>That means the area of each little square is 1cm². (Just like the blue square!)</a:t>
            </a:r>
          </a:p>
        </p:txBody>
      </p:sp>
      <p:sp>
        <p:nvSpPr>
          <p:cNvPr id="7" name="Rectangle 6">
            <a:extLst>
              <a:ext uri="{FF2B5EF4-FFF2-40B4-BE49-F238E27FC236}">
                <a16:creationId xmlns:a16="http://schemas.microsoft.com/office/drawing/2014/main" id="{B64BEA6F-9D22-4D48-AD56-7B00FE58FC5D}"/>
              </a:ext>
            </a:extLst>
          </p:cNvPr>
          <p:cNvSpPr>
            <a:spLocks noChangeArrowheads="1"/>
          </p:cNvSpPr>
          <p:nvPr/>
        </p:nvSpPr>
        <p:spPr bwMode="auto">
          <a:xfrm>
            <a:off x="7385051" y="4638676"/>
            <a:ext cx="270827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Can you find the area of the pink shape?</a:t>
            </a:r>
            <a:r>
              <a:rPr lang="en-GB" altLang="en-US">
                <a:solidFill>
                  <a:srgbClr val="FF0000"/>
                </a:solidFill>
              </a:rPr>
              <a:t> </a:t>
            </a:r>
          </a:p>
        </p:txBody>
      </p:sp>
      <p:graphicFrame>
        <p:nvGraphicFramePr>
          <p:cNvPr id="3" name="Table 2">
            <a:extLst>
              <a:ext uri="{FF2B5EF4-FFF2-40B4-BE49-F238E27FC236}">
                <a16:creationId xmlns:a16="http://schemas.microsoft.com/office/drawing/2014/main" id="{C2730B54-ED99-4714-8DB1-A4EFF3F19F88}"/>
              </a:ext>
            </a:extLst>
          </p:cNvPr>
          <p:cNvGraphicFramePr>
            <a:graphicFrameLocks noGrp="1"/>
          </p:cNvGraphicFramePr>
          <p:nvPr/>
        </p:nvGraphicFramePr>
        <p:xfrm>
          <a:off x="2279650" y="1268413"/>
          <a:ext cx="5040308" cy="5040308"/>
        </p:xfrm>
        <a:graphic>
          <a:graphicData uri="http://schemas.openxmlformats.org/drawingml/2006/table">
            <a:tbl>
              <a:tblPr firstRow="1" bandRow="1">
                <a:tableStyleId>{5C22544A-7EE6-4342-B048-85BDC9FD1C3A}</a:tableStyleId>
              </a:tblPr>
              <a:tblGrid>
                <a:gridCol w="360022">
                  <a:extLst>
                    <a:ext uri="{9D8B030D-6E8A-4147-A177-3AD203B41FA5}">
                      <a16:colId xmlns:a16="http://schemas.microsoft.com/office/drawing/2014/main" val="20000"/>
                    </a:ext>
                  </a:extLst>
                </a:gridCol>
                <a:gridCol w="360022">
                  <a:extLst>
                    <a:ext uri="{9D8B030D-6E8A-4147-A177-3AD203B41FA5}">
                      <a16:colId xmlns:a16="http://schemas.microsoft.com/office/drawing/2014/main" val="20001"/>
                    </a:ext>
                  </a:extLst>
                </a:gridCol>
                <a:gridCol w="360022">
                  <a:extLst>
                    <a:ext uri="{9D8B030D-6E8A-4147-A177-3AD203B41FA5}">
                      <a16:colId xmlns:a16="http://schemas.microsoft.com/office/drawing/2014/main" val="20002"/>
                    </a:ext>
                  </a:extLst>
                </a:gridCol>
                <a:gridCol w="360022">
                  <a:extLst>
                    <a:ext uri="{9D8B030D-6E8A-4147-A177-3AD203B41FA5}">
                      <a16:colId xmlns:a16="http://schemas.microsoft.com/office/drawing/2014/main" val="20003"/>
                    </a:ext>
                  </a:extLst>
                </a:gridCol>
                <a:gridCol w="360022">
                  <a:extLst>
                    <a:ext uri="{9D8B030D-6E8A-4147-A177-3AD203B41FA5}">
                      <a16:colId xmlns:a16="http://schemas.microsoft.com/office/drawing/2014/main" val="20004"/>
                    </a:ext>
                  </a:extLst>
                </a:gridCol>
                <a:gridCol w="360022">
                  <a:extLst>
                    <a:ext uri="{9D8B030D-6E8A-4147-A177-3AD203B41FA5}">
                      <a16:colId xmlns:a16="http://schemas.microsoft.com/office/drawing/2014/main" val="20005"/>
                    </a:ext>
                  </a:extLst>
                </a:gridCol>
                <a:gridCol w="360022">
                  <a:extLst>
                    <a:ext uri="{9D8B030D-6E8A-4147-A177-3AD203B41FA5}">
                      <a16:colId xmlns:a16="http://schemas.microsoft.com/office/drawing/2014/main" val="20006"/>
                    </a:ext>
                  </a:extLst>
                </a:gridCol>
                <a:gridCol w="360022">
                  <a:extLst>
                    <a:ext uri="{9D8B030D-6E8A-4147-A177-3AD203B41FA5}">
                      <a16:colId xmlns:a16="http://schemas.microsoft.com/office/drawing/2014/main" val="20007"/>
                    </a:ext>
                  </a:extLst>
                </a:gridCol>
                <a:gridCol w="360022">
                  <a:extLst>
                    <a:ext uri="{9D8B030D-6E8A-4147-A177-3AD203B41FA5}">
                      <a16:colId xmlns:a16="http://schemas.microsoft.com/office/drawing/2014/main" val="20008"/>
                    </a:ext>
                  </a:extLst>
                </a:gridCol>
                <a:gridCol w="360022">
                  <a:extLst>
                    <a:ext uri="{9D8B030D-6E8A-4147-A177-3AD203B41FA5}">
                      <a16:colId xmlns:a16="http://schemas.microsoft.com/office/drawing/2014/main" val="20009"/>
                    </a:ext>
                  </a:extLst>
                </a:gridCol>
                <a:gridCol w="360022">
                  <a:extLst>
                    <a:ext uri="{9D8B030D-6E8A-4147-A177-3AD203B41FA5}">
                      <a16:colId xmlns:a16="http://schemas.microsoft.com/office/drawing/2014/main" val="20010"/>
                    </a:ext>
                  </a:extLst>
                </a:gridCol>
                <a:gridCol w="360022">
                  <a:extLst>
                    <a:ext uri="{9D8B030D-6E8A-4147-A177-3AD203B41FA5}">
                      <a16:colId xmlns:a16="http://schemas.microsoft.com/office/drawing/2014/main" val="20011"/>
                    </a:ext>
                  </a:extLst>
                </a:gridCol>
                <a:gridCol w="360022">
                  <a:extLst>
                    <a:ext uri="{9D8B030D-6E8A-4147-A177-3AD203B41FA5}">
                      <a16:colId xmlns:a16="http://schemas.microsoft.com/office/drawing/2014/main" val="20012"/>
                    </a:ext>
                  </a:extLst>
                </a:gridCol>
                <a:gridCol w="360022">
                  <a:extLst>
                    <a:ext uri="{9D8B030D-6E8A-4147-A177-3AD203B41FA5}">
                      <a16:colId xmlns:a16="http://schemas.microsoft.com/office/drawing/2014/main" val="20013"/>
                    </a:ext>
                  </a:extLst>
                </a:gridCol>
              </a:tblGrid>
              <a:tr h="360022">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B1E4"/>
                    </a:solid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9" name="Rectangle 8">
            <a:extLst>
              <a:ext uri="{FF2B5EF4-FFF2-40B4-BE49-F238E27FC236}">
                <a16:creationId xmlns:a16="http://schemas.microsoft.com/office/drawing/2014/main" id="{C1A59AAE-F3AA-44C4-AEA7-EB258FBA43DA}"/>
              </a:ext>
            </a:extLst>
          </p:cNvPr>
          <p:cNvSpPr>
            <a:spLocks/>
          </p:cNvSpPr>
          <p:nvPr/>
        </p:nvSpPr>
        <p:spPr bwMode="auto">
          <a:xfrm>
            <a:off x="3327401" y="1501613"/>
            <a:ext cx="720725" cy="67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1cm</a:t>
            </a:r>
            <a:r>
              <a:rPr lang="en-GB" altLang="en-US" baseline="30000">
                <a:solidFill>
                  <a:schemeClr val="tx1"/>
                </a:solidFill>
              </a:rPr>
              <a:t>2</a:t>
            </a:r>
          </a:p>
        </p:txBody>
      </p:sp>
      <p:sp>
        <p:nvSpPr>
          <p:cNvPr id="8" name="Rectangle 7">
            <a:extLst>
              <a:ext uri="{FF2B5EF4-FFF2-40B4-BE49-F238E27FC236}">
                <a16:creationId xmlns:a16="http://schemas.microsoft.com/office/drawing/2014/main" id="{D4D16AD4-4DEC-4ECE-ACF3-5F1EF7123822}"/>
              </a:ext>
            </a:extLst>
          </p:cNvPr>
          <p:cNvSpPr/>
          <p:nvPr/>
        </p:nvSpPr>
        <p:spPr>
          <a:xfrm>
            <a:off x="2647951" y="2343151"/>
            <a:ext cx="2867025" cy="1446213"/>
          </a:xfrm>
          <a:prstGeom prst="rect">
            <a:avLst/>
          </a:prstGeom>
          <a:noFill/>
          <a:ln w="57150">
            <a:solidFill>
              <a:srgbClr val="87BD34"/>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GB"/>
          </a:p>
        </p:txBody>
      </p:sp>
      <p:sp>
        <p:nvSpPr>
          <p:cNvPr id="13" name="Freeform: Shape 12">
            <a:extLst>
              <a:ext uri="{FF2B5EF4-FFF2-40B4-BE49-F238E27FC236}">
                <a16:creationId xmlns:a16="http://schemas.microsoft.com/office/drawing/2014/main" id="{44D0F6BB-FFA9-4E23-821F-86B2091E2737}"/>
              </a:ext>
            </a:extLst>
          </p:cNvPr>
          <p:cNvSpPr/>
          <p:nvPr/>
        </p:nvSpPr>
        <p:spPr>
          <a:xfrm>
            <a:off x="5162551" y="3429000"/>
            <a:ext cx="1801813" cy="2528888"/>
          </a:xfrm>
          <a:custGeom>
            <a:avLst/>
            <a:gdLst>
              <a:gd name="connsiteX0" fmla="*/ 1438274 w 1801450"/>
              <a:gd name="connsiteY0" fmla="*/ 0 h 2528305"/>
              <a:gd name="connsiteX1" fmla="*/ 1801449 w 1801450"/>
              <a:gd name="connsiteY1" fmla="*/ 0 h 2528305"/>
              <a:gd name="connsiteX2" fmla="*/ 1801449 w 1801450"/>
              <a:gd name="connsiteY2" fmla="*/ 1800224 h 2528305"/>
              <a:gd name="connsiteX3" fmla="*/ 1801450 w 1801450"/>
              <a:gd name="connsiteY3" fmla="*/ 1800224 h 2528305"/>
              <a:gd name="connsiteX4" fmla="*/ 1801450 w 1801450"/>
              <a:gd name="connsiteY4" fmla="*/ 2528305 h 2528305"/>
              <a:gd name="connsiteX5" fmla="*/ 0 w 1801450"/>
              <a:gd name="connsiteY5" fmla="*/ 2528305 h 2528305"/>
              <a:gd name="connsiteX6" fmla="*/ 0 w 1801450"/>
              <a:gd name="connsiteY6" fmla="*/ 1800224 h 2528305"/>
              <a:gd name="connsiteX7" fmla="*/ 1438274 w 1801450"/>
              <a:gd name="connsiteY7" fmla="*/ 1800224 h 252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1450" h="2528305">
                <a:moveTo>
                  <a:pt x="1438274" y="0"/>
                </a:moveTo>
                <a:lnTo>
                  <a:pt x="1801449" y="0"/>
                </a:lnTo>
                <a:lnTo>
                  <a:pt x="1801449" y="1800224"/>
                </a:lnTo>
                <a:lnTo>
                  <a:pt x="1801450" y="1800224"/>
                </a:lnTo>
                <a:lnTo>
                  <a:pt x="1801450" y="2528305"/>
                </a:lnTo>
                <a:lnTo>
                  <a:pt x="0" y="2528305"/>
                </a:lnTo>
                <a:lnTo>
                  <a:pt x="0" y="1800224"/>
                </a:lnTo>
                <a:lnTo>
                  <a:pt x="1438274" y="1800224"/>
                </a:lnTo>
                <a:close/>
              </a:path>
            </a:pathLst>
          </a:custGeom>
          <a:noFill/>
          <a:ln w="57150">
            <a:solidFill>
              <a:srgbClr val="ED74A9"/>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GB"/>
          </a:p>
        </p:txBody>
      </p:sp>
      <p:sp>
        <p:nvSpPr>
          <p:cNvPr id="10" name="Oval 9">
            <a:extLst>
              <a:ext uri="{FF2B5EF4-FFF2-40B4-BE49-F238E27FC236}">
                <a16:creationId xmlns:a16="http://schemas.microsoft.com/office/drawing/2014/main" id="{F1BFDC0D-CAE4-497E-8A60-63AC1E0EBFA7}"/>
              </a:ext>
            </a:extLst>
          </p:cNvPr>
          <p:cNvSpPr/>
          <p:nvPr/>
        </p:nvSpPr>
        <p:spPr>
          <a:xfrm>
            <a:off x="2733675" y="2438401"/>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Oval 14">
            <a:extLst>
              <a:ext uri="{FF2B5EF4-FFF2-40B4-BE49-F238E27FC236}">
                <a16:creationId xmlns:a16="http://schemas.microsoft.com/office/drawing/2014/main" id="{D4A1B4D5-E02E-4EDE-8FE4-F08EEA31563F}"/>
              </a:ext>
            </a:extLst>
          </p:cNvPr>
          <p:cNvSpPr/>
          <p:nvPr/>
        </p:nvSpPr>
        <p:spPr>
          <a:xfrm>
            <a:off x="3092450" y="2438401"/>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Oval 15">
            <a:extLst>
              <a:ext uri="{FF2B5EF4-FFF2-40B4-BE49-F238E27FC236}">
                <a16:creationId xmlns:a16="http://schemas.microsoft.com/office/drawing/2014/main" id="{A3D58ECD-2471-4608-B0CB-9C1A7DE402D1}"/>
              </a:ext>
            </a:extLst>
          </p:cNvPr>
          <p:cNvSpPr/>
          <p:nvPr/>
        </p:nvSpPr>
        <p:spPr>
          <a:xfrm>
            <a:off x="3451225" y="2438401"/>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Oval 16">
            <a:extLst>
              <a:ext uri="{FF2B5EF4-FFF2-40B4-BE49-F238E27FC236}">
                <a16:creationId xmlns:a16="http://schemas.microsoft.com/office/drawing/2014/main" id="{970303F8-DE41-47E0-9213-EAA64FD0D1BC}"/>
              </a:ext>
            </a:extLst>
          </p:cNvPr>
          <p:cNvSpPr/>
          <p:nvPr/>
        </p:nvSpPr>
        <p:spPr>
          <a:xfrm>
            <a:off x="3810000" y="2438401"/>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8" name="Oval 17">
            <a:extLst>
              <a:ext uri="{FF2B5EF4-FFF2-40B4-BE49-F238E27FC236}">
                <a16:creationId xmlns:a16="http://schemas.microsoft.com/office/drawing/2014/main" id="{32571AFC-F882-41BB-AA5B-41137F7D4F0B}"/>
              </a:ext>
            </a:extLst>
          </p:cNvPr>
          <p:cNvSpPr/>
          <p:nvPr/>
        </p:nvSpPr>
        <p:spPr>
          <a:xfrm>
            <a:off x="4168775" y="2438401"/>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Oval 18">
            <a:extLst>
              <a:ext uri="{FF2B5EF4-FFF2-40B4-BE49-F238E27FC236}">
                <a16:creationId xmlns:a16="http://schemas.microsoft.com/office/drawing/2014/main" id="{64EE596B-023F-4A0D-BFF9-833964A0F6C7}"/>
              </a:ext>
            </a:extLst>
          </p:cNvPr>
          <p:cNvSpPr/>
          <p:nvPr/>
        </p:nvSpPr>
        <p:spPr>
          <a:xfrm>
            <a:off x="4527550" y="2438401"/>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Oval 19">
            <a:extLst>
              <a:ext uri="{FF2B5EF4-FFF2-40B4-BE49-F238E27FC236}">
                <a16:creationId xmlns:a16="http://schemas.microsoft.com/office/drawing/2014/main" id="{E217EBD2-0011-4491-841C-A006DA22A8E8}"/>
              </a:ext>
            </a:extLst>
          </p:cNvPr>
          <p:cNvSpPr/>
          <p:nvPr/>
        </p:nvSpPr>
        <p:spPr>
          <a:xfrm>
            <a:off x="4891088" y="2438401"/>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Oval 21">
            <a:extLst>
              <a:ext uri="{FF2B5EF4-FFF2-40B4-BE49-F238E27FC236}">
                <a16:creationId xmlns:a16="http://schemas.microsoft.com/office/drawing/2014/main" id="{24E1F418-35F9-4BF0-B57A-2F535E828704}"/>
              </a:ext>
            </a:extLst>
          </p:cNvPr>
          <p:cNvSpPr/>
          <p:nvPr/>
        </p:nvSpPr>
        <p:spPr>
          <a:xfrm>
            <a:off x="5249863" y="2438401"/>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Oval 22">
            <a:extLst>
              <a:ext uri="{FF2B5EF4-FFF2-40B4-BE49-F238E27FC236}">
                <a16:creationId xmlns:a16="http://schemas.microsoft.com/office/drawing/2014/main" id="{EEFB905E-90B6-4453-8C88-CF88F93B2513}"/>
              </a:ext>
            </a:extLst>
          </p:cNvPr>
          <p:cNvSpPr/>
          <p:nvPr/>
        </p:nvSpPr>
        <p:spPr>
          <a:xfrm>
            <a:off x="2733675" y="2797176"/>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Oval 23">
            <a:extLst>
              <a:ext uri="{FF2B5EF4-FFF2-40B4-BE49-F238E27FC236}">
                <a16:creationId xmlns:a16="http://schemas.microsoft.com/office/drawing/2014/main" id="{DC24D2D1-408A-4B6A-A979-88C5E0F5BBC7}"/>
              </a:ext>
            </a:extLst>
          </p:cNvPr>
          <p:cNvSpPr/>
          <p:nvPr/>
        </p:nvSpPr>
        <p:spPr>
          <a:xfrm>
            <a:off x="3092450" y="2797176"/>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Oval 24">
            <a:extLst>
              <a:ext uri="{FF2B5EF4-FFF2-40B4-BE49-F238E27FC236}">
                <a16:creationId xmlns:a16="http://schemas.microsoft.com/office/drawing/2014/main" id="{D7054313-AE51-49A9-B230-8CF2060EF03F}"/>
              </a:ext>
            </a:extLst>
          </p:cNvPr>
          <p:cNvSpPr/>
          <p:nvPr/>
        </p:nvSpPr>
        <p:spPr>
          <a:xfrm>
            <a:off x="3451225" y="2797176"/>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Oval 25">
            <a:extLst>
              <a:ext uri="{FF2B5EF4-FFF2-40B4-BE49-F238E27FC236}">
                <a16:creationId xmlns:a16="http://schemas.microsoft.com/office/drawing/2014/main" id="{84344584-6C41-40B2-B51D-22266EDAAA63}"/>
              </a:ext>
            </a:extLst>
          </p:cNvPr>
          <p:cNvSpPr/>
          <p:nvPr/>
        </p:nvSpPr>
        <p:spPr>
          <a:xfrm>
            <a:off x="3810000" y="2797176"/>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Oval 26">
            <a:extLst>
              <a:ext uri="{FF2B5EF4-FFF2-40B4-BE49-F238E27FC236}">
                <a16:creationId xmlns:a16="http://schemas.microsoft.com/office/drawing/2014/main" id="{7ABA422B-182D-46E3-B646-DE02776E7FA9}"/>
              </a:ext>
            </a:extLst>
          </p:cNvPr>
          <p:cNvSpPr/>
          <p:nvPr/>
        </p:nvSpPr>
        <p:spPr>
          <a:xfrm>
            <a:off x="4168775" y="2797176"/>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Oval 27">
            <a:extLst>
              <a:ext uri="{FF2B5EF4-FFF2-40B4-BE49-F238E27FC236}">
                <a16:creationId xmlns:a16="http://schemas.microsoft.com/office/drawing/2014/main" id="{5C4B8DDD-54AF-4E4B-8A6C-10DC9D9DAAD9}"/>
              </a:ext>
            </a:extLst>
          </p:cNvPr>
          <p:cNvSpPr/>
          <p:nvPr/>
        </p:nvSpPr>
        <p:spPr>
          <a:xfrm>
            <a:off x="4527550" y="2797176"/>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Oval 28">
            <a:extLst>
              <a:ext uri="{FF2B5EF4-FFF2-40B4-BE49-F238E27FC236}">
                <a16:creationId xmlns:a16="http://schemas.microsoft.com/office/drawing/2014/main" id="{F7259D2A-CEA9-4179-AFD7-C9AC2976C534}"/>
              </a:ext>
            </a:extLst>
          </p:cNvPr>
          <p:cNvSpPr/>
          <p:nvPr/>
        </p:nvSpPr>
        <p:spPr>
          <a:xfrm>
            <a:off x="4891088" y="2797176"/>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Oval 29">
            <a:extLst>
              <a:ext uri="{FF2B5EF4-FFF2-40B4-BE49-F238E27FC236}">
                <a16:creationId xmlns:a16="http://schemas.microsoft.com/office/drawing/2014/main" id="{2FB8C243-61DC-43DA-9A22-F89879D102E5}"/>
              </a:ext>
            </a:extLst>
          </p:cNvPr>
          <p:cNvSpPr/>
          <p:nvPr/>
        </p:nvSpPr>
        <p:spPr>
          <a:xfrm>
            <a:off x="5249863" y="2797176"/>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Oval 30">
            <a:extLst>
              <a:ext uri="{FF2B5EF4-FFF2-40B4-BE49-F238E27FC236}">
                <a16:creationId xmlns:a16="http://schemas.microsoft.com/office/drawing/2014/main" id="{96108FE7-ED94-4189-8751-660CF0C11381}"/>
              </a:ext>
            </a:extLst>
          </p:cNvPr>
          <p:cNvSpPr/>
          <p:nvPr/>
        </p:nvSpPr>
        <p:spPr>
          <a:xfrm>
            <a:off x="2733675" y="3154364"/>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Oval 31">
            <a:extLst>
              <a:ext uri="{FF2B5EF4-FFF2-40B4-BE49-F238E27FC236}">
                <a16:creationId xmlns:a16="http://schemas.microsoft.com/office/drawing/2014/main" id="{204D3B4E-24C5-4201-93A5-E28F88055463}"/>
              </a:ext>
            </a:extLst>
          </p:cNvPr>
          <p:cNvSpPr/>
          <p:nvPr/>
        </p:nvSpPr>
        <p:spPr>
          <a:xfrm>
            <a:off x="3092450" y="3154364"/>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3" name="Oval 32">
            <a:extLst>
              <a:ext uri="{FF2B5EF4-FFF2-40B4-BE49-F238E27FC236}">
                <a16:creationId xmlns:a16="http://schemas.microsoft.com/office/drawing/2014/main" id="{9CEC641C-9EF5-483A-9A29-BA9DC6864E72}"/>
              </a:ext>
            </a:extLst>
          </p:cNvPr>
          <p:cNvSpPr/>
          <p:nvPr/>
        </p:nvSpPr>
        <p:spPr>
          <a:xfrm>
            <a:off x="3451225" y="3154364"/>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Oval 33">
            <a:extLst>
              <a:ext uri="{FF2B5EF4-FFF2-40B4-BE49-F238E27FC236}">
                <a16:creationId xmlns:a16="http://schemas.microsoft.com/office/drawing/2014/main" id="{B1C75A6A-2F95-4013-947D-263BC4C47202}"/>
              </a:ext>
            </a:extLst>
          </p:cNvPr>
          <p:cNvSpPr/>
          <p:nvPr/>
        </p:nvSpPr>
        <p:spPr>
          <a:xfrm>
            <a:off x="3810000" y="3154364"/>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Oval 34">
            <a:extLst>
              <a:ext uri="{FF2B5EF4-FFF2-40B4-BE49-F238E27FC236}">
                <a16:creationId xmlns:a16="http://schemas.microsoft.com/office/drawing/2014/main" id="{5BA2ED00-DE3A-42EF-AD52-4569B7ED3749}"/>
              </a:ext>
            </a:extLst>
          </p:cNvPr>
          <p:cNvSpPr/>
          <p:nvPr/>
        </p:nvSpPr>
        <p:spPr>
          <a:xfrm>
            <a:off x="4168775" y="3154364"/>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Oval 35">
            <a:extLst>
              <a:ext uri="{FF2B5EF4-FFF2-40B4-BE49-F238E27FC236}">
                <a16:creationId xmlns:a16="http://schemas.microsoft.com/office/drawing/2014/main" id="{9D47942E-D967-47CE-A856-CCF2E91E0C7A}"/>
              </a:ext>
            </a:extLst>
          </p:cNvPr>
          <p:cNvSpPr/>
          <p:nvPr/>
        </p:nvSpPr>
        <p:spPr>
          <a:xfrm>
            <a:off x="4527550" y="3154364"/>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Oval 36">
            <a:extLst>
              <a:ext uri="{FF2B5EF4-FFF2-40B4-BE49-F238E27FC236}">
                <a16:creationId xmlns:a16="http://schemas.microsoft.com/office/drawing/2014/main" id="{CB2EFE70-A964-4C0A-B5DE-17B51C13ABF1}"/>
              </a:ext>
            </a:extLst>
          </p:cNvPr>
          <p:cNvSpPr/>
          <p:nvPr/>
        </p:nvSpPr>
        <p:spPr>
          <a:xfrm>
            <a:off x="4891088" y="3154364"/>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Oval 37">
            <a:extLst>
              <a:ext uri="{FF2B5EF4-FFF2-40B4-BE49-F238E27FC236}">
                <a16:creationId xmlns:a16="http://schemas.microsoft.com/office/drawing/2014/main" id="{637125E8-FB9A-42FD-A9E4-3C58CE8FD936}"/>
              </a:ext>
            </a:extLst>
          </p:cNvPr>
          <p:cNvSpPr/>
          <p:nvPr/>
        </p:nvSpPr>
        <p:spPr>
          <a:xfrm>
            <a:off x="5249863" y="3154364"/>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Oval 38">
            <a:extLst>
              <a:ext uri="{FF2B5EF4-FFF2-40B4-BE49-F238E27FC236}">
                <a16:creationId xmlns:a16="http://schemas.microsoft.com/office/drawing/2014/main" id="{45CCD83E-AE97-419D-9347-4E7E5B75D311}"/>
              </a:ext>
            </a:extLst>
          </p:cNvPr>
          <p:cNvSpPr/>
          <p:nvPr/>
        </p:nvSpPr>
        <p:spPr>
          <a:xfrm>
            <a:off x="2733675" y="3513139"/>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Oval 39">
            <a:extLst>
              <a:ext uri="{FF2B5EF4-FFF2-40B4-BE49-F238E27FC236}">
                <a16:creationId xmlns:a16="http://schemas.microsoft.com/office/drawing/2014/main" id="{806F5330-5E4A-4505-BB7C-0B6FA0531985}"/>
              </a:ext>
            </a:extLst>
          </p:cNvPr>
          <p:cNvSpPr/>
          <p:nvPr/>
        </p:nvSpPr>
        <p:spPr>
          <a:xfrm>
            <a:off x="3092450" y="3513139"/>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 name="Oval 40">
            <a:extLst>
              <a:ext uri="{FF2B5EF4-FFF2-40B4-BE49-F238E27FC236}">
                <a16:creationId xmlns:a16="http://schemas.microsoft.com/office/drawing/2014/main" id="{4EA28508-A7B7-4284-96CE-27DEB4B0B894}"/>
              </a:ext>
            </a:extLst>
          </p:cNvPr>
          <p:cNvSpPr/>
          <p:nvPr/>
        </p:nvSpPr>
        <p:spPr>
          <a:xfrm>
            <a:off x="3451225" y="3513139"/>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Oval 41">
            <a:extLst>
              <a:ext uri="{FF2B5EF4-FFF2-40B4-BE49-F238E27FC236}">
                <a16:creationId xmlns:a16="http://schemas.microsoft.com/office/drawing/2014/main" id="{51DB1718-292F-4739-B193-F418EA6FCAA3}"/>
              </a:ext>
            </a:extLst>
          </p:cNvPr>
          <p:cNvSpPr/>
          <p:nvPr/>
        </p:nvSpPr>
        <p:spPr>
          <a:xfrm>
            <a:off x="3810000" y="3513139"/>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Oval 42">
            <a:extLst>
              <a:ext uri="{FF2B5EF4-FFF2-40B4-BE49-F238E27FC236}">
                <a16:creationId xmlns:a16="http://schemas.microsoft.com/office/drawing/2014/main" id="{9C504AD9-A881-498F-80EE-AF65A789B634}"/>
              </a:ext>
            </a:extLst>
          </p:cNvPr>
          <p:cNvSpPr/>
          <p:nvPr/>
        </p:nvSpPr>
        <p:spPr>
          <a:xfrm>
            <a:off x="4168775" y="3513139"/>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4" name="Oval 43">
            <a:extLst>
              <a:ext uri="{FF2B5EF4-FFF2-40B4-BE49-F238E27FC236}">
                <a16:creationId xmlns:a16="http://schemas.microsoft.com/office/drawing/2014/main" id="{BD999631-2BB3-4153-9DAE-A86CB655A735}"/>
              </a:ext>
            </a:extLst>
          </p:cNvPr>
          <p:cNvSpPr/>
          <p:nvPr/>
        </p:nvSpPr>
        <p:spPr>
          <a:xfrm>
            <a:off x="4527550" y="3513139"/>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5" name="Oval 44">
            <a:extLst>
              <a:ext uri="{FF2B5EF4-FFF2-40B4-BE49-F238E27FC236}">
                <a16:creationId xmlns:a16="http://schemas.microsoft.com/office/drawing/2014/main" id="{F7190FF0-F46E-4FE4-B504-581F6FFEAB3C}"/>
              </a:ext>
            </a:extLst>
          </p:cNvPr>
          <p:cNvSpPr/>
          <p:nvPr/>
        </p:nvSpPr>
        <p:spPr>
          <a:xfrm>
            <a:off x="4891088" y="3513139"/>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 name="Oval 45">
            <a:extLst>
              <a:ext uri="{FF2B5EF4-FFF2-40B4-BE49-F238E27FC236}">
                <a16:creationId xmlns:a16="http://schemas.microsoft.com/office/drawing/2014/main" id="{C88A4FE4-BAC2-4010-B8D1-9EF8A8540366}"/>
              </a:ext>
            </a:extLst>
          </p:cNvPr>
          <p:cNvSpPr/>
          <p:nvPr/>
        </p:nvSpPr>
        <p:spPr>
          <a:xfrm>
            <a:off x="5249863" y="3513139"/>
            <a:ext cx="171450" cy="180975"/>
          </a:xfrm>
          <a:prstGeom prst="ellipse">
            <a:avLst/>
          </a:prstGeom>
          <a:solidFill>
            <a:srgbClr val="87B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 name="Rectangle 46">
            <a:extLst>
              <a:ext uri="{FF2B5EF4-FFF2-40B4-BE49-F238E27FC236}">
                <a16:creationId xmlns:a16="http://schemas.microsoft.com/office/drawing/2014/main" id="{0107BE07-E401-4523-90AF-D885E9864993}"/>
              </a:ext>
            </a:extLst>
          </p:cNvPr>
          <p:cNvSpPr>
            <a:spLocks/>
          </p:cNvSpPr>
          <p:nvPr/>
        </p:nvSpPr>
        <p:spPr bwMode="auto">
          <a:xfrm>
            <a:off x="5778500" y="2585247"/>
            <a:ext cx="1133475" cy="587375"/>
          </a:xfrm>
          <a:prstGeom prst="rect">
            <a:avLst/>
          </a:prstGeom>
          <a:solidFill>
            <a:schemeClr val="accent1">
              <a:lumMod val="20000"/>
              <a:lumOff val="80000"/>
            </a:schemeClr>
          </a:solidFill>
          <a:ln>
            <a:noFill/>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b="1" dirty="0">
                <a:solidFill>
                  <a:srgbClr val="4EB1E4"/>
                </a:solidFill>
              </a:rPr>
              <a:t>32cm</a:t>
            </a:r>
            <a:r>
              <a:rPr lang="en-GB" altLang="en-US" sz="2400" b="1" baseline="30000" dirty="0">
                <a:solidFill>
                  <a:srgbClr val="4EB1E4"/>
                </a:solidFill>
              </a:rPr>
              <a:t>2</a:t>
            </a:r>
          </a:p>
        </p:txBody>
      </p:sp>
      <p:sp>
        <p:nvSpPr>
          <p:cNvPr id="48" name="Oval 47">
            <a:extLst>
              <a:ext uri="{FF2B5EF4-FFF2-40B4-BE49-F238E27FC236}">
                <a16:creationId xmlns:a16="http://schemas.microsoft.com/office/drawing/2014/main" id="{EB86A2E6-0AE5-4F8E-91B0-569A14339A56}"/>
              </a:ext>
            </a:extLst>
          </p:cNvPr>
          <p:cNvSpPr/>
          <p:nvPr/>
        </p:nvSpPr>
        <p:spPr>
          <a:xfrm>
            <a:off x="6692900" y="3535364"/>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9" name="Oval 48">
            <a:extLst>
              <a:ext uri="{FF2B5EF4-FFF2-40B4-BE49-F238E27FC236}">
                <a16:creationId xmlns:a16="http://schemas.microsoft.com/office/drawing/2014/main" id="{5DB39493-F0F0-475B-86D6-9887E5356E1C}"/>
              </a:ext>
            </a:extLst>
          </p:cNvPr>
          <p:cNvSpPr/>
          <p:nvPr/>
        </p:nvSpPr>
        <p:spPr>
          <a:xfrm>
            <a:off x="6692900" y="3895726"/>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0" name="Oval 49">
            <a:extLst>
              <a:ext uri="{FF2B5EF4-FFF2-40B4-BE49-F238E27FC236}">
                <a16:creationId xmlns:a16="http://schemas.microsoft.com/office/drawing/2014/main" id="{2A76CCB8-3E7C-4C99-9304-50F9907D7DC1}"/>
              </a:ext>
            </a:extLst>
          </p:cNvPr>
          <p:cNvSpPr/>
          <p:nvPr/>
        </p:nvSpPr>
        <p:spPr>
          <a:xfrm>
            <a:off x="6692900" y="4251326"/>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 name="Oval 50">
            <a:extLst>
              <a:ext uri="{FF2B5EF4-FFF2-40B4-BE49-F238E27FC236}">
                <a16:creationId xmlns:a16="http://schemas.microsoft.com/office/drawing/2014/main" id="{B7D52D8D-13EB-46D9-9A21-56194FB1C7A7}"/>
              </a:ext>
            </a:extLst>
          </p:cNvPr>
          <p:cNvSpPr/>
          <p:nvPr/>
        </p:nvSpPr>
        <p:spPr>
          <a:xfrm>
            <a:off x="6692900" y="4610101"/>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2" name="Oval 51">
            <a:extLst>
              <a:ext uri="{FF2B5EF4-FFF2-40B4-BE49-F238E27FC236}">
                <a16:creationId xmlns:a16="http://schemas.microsoft.com/office/drawing/2014/main" id="{6C6F98F6-2D5E-4251-9549-8A8883D88117}"/>
              </a:ext>
            </a:extLst>
          </p:cNvPr>
          <p:cNvSpPr/>
          <p:nvPr/>
        </p:nvSpPr>
        <p:spPr>
          <a:xfrm>
            <a:off x="6692900" y="4959351"/>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 name="Oval 52">
            <a:extLst>
              <a:ext uri="{FF2B5EF4-FFF2-40B4-BE49-F238E27FC236}">
                <a16:creationId xmlns:a16="http://schemas.microsoft.com/office/drawing/2014/main" id="{84BA334F-5AD3-453A-9A82-D9DDD7BD8807}"/>
              </a:ext>
            </a:extLst>
          </p:cNvPr>
          <p:cNvSpPr/>
          <p:nvPr/>
        </p:nvSpPr>
        <p:spPr>
          <a:xfrm>
            <a:off x="5268913" y="5324476"/>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4" name="Oval 53">
            <a:extLst>
              <a:ext uri="{FF2B5EF4-FFF2-40B4-BE49-F238E27FC236}">
                <a16:creationId xmlns:a16="http://schemas.microsoft.com/office/drawing/2014/main" id="{B4ACC30A-5378-4707-8862-9AE4E9CFE38A}"/>
              </a:ext>
            </a:extLst>
          </p:cNvPr>
          <p:cNvSpPr/>
          <p:nvPr/>
        </p:nvSpPr>
        <p:spPr>
          <a:xfrm>
            <a:off x="5627688" y="5324476"/>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 name="Oval 54">
            <a:extLst>
              <a:ext uri="{FF2B5EF4-FFF2-40B4-BE49-F238E27FC236}">
                <a16:creationId xmlns:a16="http://schemas.microsoft.com/office/drawing/2014/main" id="{B1D344B0-A94D-41FE-A1B4-5B64CBD7B1C6}"/>
              </a:ext>
            </a:extLst>
          </p:cNvPr>
          <p:cNvSpPr/>
          <p:nvPr/>
        </p:nvSpPr>
        <p:spPr>
          <a:xfrm>
            <a:off x="5986463" y="5324476"/>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6" name="Oval 55">
            <a:extLst>
              <a:ext uri="{FF2B5EF4-FFF2-40B4-BE49-F238E27FC236}">
                <a16:creationId xmlns:a16="http://schemas.microsoft.com/office/drawing/2014/main" id="{93253A5B-DAB7-4148-B6B0-2A62F58F0B2D}"/>
              </a:ext>
            </a:extLst>
          </p:cNvPr>
          <p:cNvSpPr/>
          <p:nvPr/>
        </p:nvSpPr>
        <p:spPr>
          <a:xfrm>
            <a:off x="6345238" y="5324476"/>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7" name="Oval 56">
            <a:extLst>
              <a:ext uri="{FF2B5EF4-FFF2-40B4-BE49-F238E27FC236}">
                <a16:creationId xmlns:a16="http://schemas.microsoft.com/office/drawing/2014/main" id="{6D3DA768-1A57-4A11-A655-6D6B44325294}"/>
              </a:ext>
            </a:extLst>
          </p:cNvPr>
          <p:cNvSpPr/>
          <p:nvPr/>
        </p:nvSpPr>
        <p:spPr>
          <a:xfrm>
            <a:off x="6704013" y="5324476"/>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8" name="Oval 57">
            <a:extLst>
              <a:ext uri="{FF2B5EF4-FFF2-40B4-BE49-F238E27FC236}">
                <a16:creationId xmlns:a16="http://schemas.microsoft.com/office/drawing/2014/main" id="{AC180FA0-9C9A-4D17-9F23-306989730B7F}"/>
              </a:ext>
            </a:extLst>
          </p:cNvPr>
          <p:cNvSpPr/>
          <p:nvPr/>
        </p:nvSpPr>
        <p:spPr>
          <a:xfrm>
            <a:off x="5268913" y="5683251"/>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9" name="Oval 58">
            <a:extLst>
              <a:ext uri="{FF2B5EF4-FFF2-40B4-BE49-F238E27FC236}">
                <a16:creationId xmlns:a16="http://schemas.microsoft.com/office/drawing/2014/main" id="{6DF802F0-CF67-4F3A-8BB0-20BA9154B4D3}"/>
              </a:ext>
            </a:extLst>
          </p:cNvPr>
          <p:cNvSpPr/>
          <p:nvPr/>
        </p:nvSpPr>
        <p:spPr>
          <a:xfrm>
            <a:off x="5627688" y="5683251"/>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0" name="Oval 59">
            <a:extLst>
              <a:ext uri="{FF2B5EF4-FFF2-40B4-BE49-F238E27FC236}">
                <a16:creationId xmlns:a16="http://schemas.microsoft.com/office/drawing/2014/main" id="{462E41B4-034D-4549-9FE1-A86EEB3F8CA8}"/>
              </a:ext>
            </a:extLst>
          </p:cNvPr>
          <p:cNvSpPr/>
          <p:nvPr/>
        </p:nvSpPr>
        <p:spPr>
          <a:xfrm>
            <a:off x="5986463" y="5683251"/>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 name="Oval 60">
            <a:extLst>
              <a:ext uri="{FF2B5EF4-FFF2-40B4-BE49-F238E27FC236}">
                <a16:creationId xmlns:a16="http://schemas.microsoft.com/office/drawing/2014/main" id="{671EFDCC-E763-48F2-B1DD-4AAC8E9C23EA}"/>
              </a:ext>
            </a:extLst>
          </p:cNvPr>
          <p:cNvSpPr/>
          <p:nvPr/>
        </p:nvSpPr>
        <p:spPr>
          <a:xfrm>
            <a:off x="6345238" y="5683251"/>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2" name="Oval 61">
            <a:extLst>
              <a:ext uri="{FF2B5EF4-FFF2-40B4-BE49-F238E27FC236}">
                <a16:creationId xmlns:a16="http://schemas.microsoft.com/office/drawing/2014/main" id="{90A5D9F6-6804-4221-9542-CF68854EE97D}"/>
              </a:ext>
            </a:extLst>
          </p:cNvPr>
          <p:cNvSpPr/>
          <p:nvPr/>
        </p:nvSpPr>
        <p:spPr>
          <a:xfrm>
            <a:off x="6704013" y="5683251"/>
            <a:ext cx="171450" cy="180975"/>
          </a:xfrm>
          <a:prstGeom prst="ellipse">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4" name="Rectangle 63">
            <a:extLst>
              <a:ext uri="{FF2B5EF4-FFF2-40B4-BE49-F238E27FC236}">
                <a16:creationId xmlns:a16="http://schemas.microsoft.com/office/drawing/2014/main" id="{760DE36B-CEFD-4960-8847-7FA4BA2F8FDE}"/>
              </a:ext>
            </a:extLst>
          </p:cNvPr>
          <p:cNvSpPr>
            <a:spLocks/>
          </p:cNvSpPr>
          <p:nvPr/>
        </p:nvSpPr>
        <p:spPr bwMode="auto">
          <a:xfrm>
            <a:off x="3792538" y="5086352"/>
            <a:ext cx="1133475" cy="588962"/>
          </a:xfrm>
          <a:prstGeom prst="rect">
            <a:avLst/>
          </a:prstGeom>
          <a:solidFill>
            <a:schemeClr val="accent1">
              <a:lumMod val="20000"/>
              <a:lumOff val="80000"/>
            </a:schemeClr>
          </a:solidFill>
          <a:ln>
            <a:noFill/>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b="1" dirty="0">
                <a:solidFill>
                  <a:srgbClr val="4EB1E4"/>
                </a:solidFill>
              </a:rPr>
              <a:t>15cm</a:t>
            </a:r>
            <a:r>
              <a:rPr lang="en-GB" altLang="en-US" sz="2400" b="1" baseline="30000" dirty="0">
                <a:solidFill>
                  <a:srgbClr val="4EB1E4"/>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nodeType="afterGroup">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nodeType="afterGroup">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nodeType="afterGroup">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nodeType="afterGroup">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nodeType="afterGroup">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nodeType="afterGroup">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nodeType="afterGroup">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nodeType="afterGroup">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nodeType="afterGroup">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nodeType="afterGroup">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nodeType="afterGroup">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par>
                          <p:cTn id="68" fill="hold" nodeType="afterGroup">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nodeType="afterGroup">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par>
                          <p:cTn id="76" fill="hold" nodeType="afterGroup">
                            <p:stCondLst>
                              <p:cond delay="75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par>
                          <p:cTn id="80" fill="hold" nodeType="afterGroup">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par>
                          <p:cTn id="84" fill="hold" nodeType="afterGroup">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par>
                          <p:cTn id="88" fill="hold" nodeType="afterGroup">
                            <p:stCondLst>
                              <p:cond delay="9000"/>
                            </p:stCondLst>
                            <p:childTnLst>
                              <p:par>
                                <p:cTn id="89" presetID="10"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par>
                          <p:cTn id="92" fill="hold" nodeType="afterGroup">
                            <p:stCondLst>
                              <p:cond delay="9500"/>
                            </p:stCondLst>
                            <p:childTnLst>
                              <p:par>
                                <p:cTn id="93" presetID="10" presetClass="entr" presetSubtype="0"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par>
                          <p:cTn id="96" fill="hold" nodeType="afterGroup">
                            <p:stCondLst>
                              <p:cond delay="10000"/>
                            </p:stCondLst>
                            <p:childTnLst>
                              <p:par>
                                <p:cTn id="97" presetID="10" presetClass="entr" presetSubtype="0"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par>
                          <p:cTn id="100" fill="hold" nodeType="afterGroup">
                            <p:stCondLst>
                              <p:cond delay="10500"/>
                            </p:stCondLst>
                            <p:childTnLst>
                              <p:par>
                                <p:cTn id="101" presetID="10" presetClass="entr" presetSubtype="0"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childTnLst>
                          </p:cTn>
                        </p:par>
                        <p:par>
                          <p:cTn id="104" fill="hold" nodeType="afterGroup">
                            <p:stCondLst>
                              <p:cond delay="11000"/>
                            </p:stCondLst>
                            <p:childTnLst>
                              <p:par>
                                <p:cTn id="105" presetID="10" presetClass="entr" presetSubtype="0" fill="hold" grpId="0"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par>
                          <p:cTn id="108" fill="hold" nodeType="afterGroup">
                            <p:stCondLst>
                              <p:cond delay="11500"/>
                            </p:stCondLst>
                            <p:childTnLst>
                              <p:par>
                                <p:cTn id="109" presetID="10" presetClass="entr" presetSubtype="0"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par>
                          <p:cTn id="112" fill="hold" nodeType="afterGroup">
                            <p:stCondLst>
                              <p:cond delay="12000"/>
                            </p:stCondLst>
                            <p:childTnLst>
                              <p:par>
                                <p:cTn id="113" presetID="10" presetClass="entr" presetSubtype="0"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par>
                          <p:cTn id="116" fill="hold" nodeType="afterGroup">
                            <p:stCondLst>
                              <p:cond delay="12500"/>
                            </p:stCondLst>
                            <p:childTnLst>
                              <p:par>
                                <p:cTn id="117" presetID="10" presetClass="entr" presetSubtype="0" fill="hold" grpId="0"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par>
                          <p:cTn id="120" fill="hold" nodeType="afterGroup">
                            <p:stCondLst>
                              <p:cond delay="13000"/>
                            </p:stCondLst>
                            <p:childTnLst>
                              <p:par>
                                <p:cTn id="121" presetID="10"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childTnLst>
                          </p:cTn>
                        </p:par>
                        <p:par>
                          <p:cTn id="124" fill="hold" nodeType="afterGroup">
                            <p:stCondLst>
                              <p:cond delay="13500"/>
                            </p:stCondLst>
                            <p:childTnLst>
                              <p:par>
                                <p:cTn id="125" presetID="10" presetClass="entr" presetSubtype="0" fill="hold" grpId="0" nodeType="after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par>
                          <p:cTn id="128" fill="hold" nodeType="afterGroup">
                            <p:stCondLst>
                              <p:cond delay="14000"/>
                            </p:stCondLst>
                            <p:childTnLst>
                              <p:par>
                                <p:cTn id="129" presetID="10" presetClass="entr" presetSubtype="0"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fade">
                                      <p:cBhvr>
                                        <p:cTn id="131" dur="500"/>
                                        <p:tgtEl>
                                          <p:spTgt spid="41"/>
                                        </p:tgtEl>
                                      </p:cBhvr>
                                    </p:animEffect>
                                  </p:childTnLst>
                                </p:cTn>
                              </p:par>
                            </p:childTnLst>
                          </p:cTn>
                        </p:par>
                        <p:par>
                          <p:cTn id="132" fill="hold" nodeType="afterGroup">
                            <p:stCondLst>
                              <p:cond delay="14500"/>
                            </p:stCondLst>
                            <p:childTnLst>
                              <p:par>
                                <p:cTn id="133" presetID="10" presetClass="entr" presetSubtype="0"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fade">
                                      <p:cBhvr>
                                        <p:cTn id="135" dur="500"/>
                                        <p:tgtEl>
                                          <p:spTgt spid="42"/>
                                        </p:tgtEl>
                                      </p:cBhvr>
                                    </p:animEffect>
                                  </p:childTnLst>
                                </p:cTn>
                              </p:par>
                            </p:childTnLst>
                          </p:cTn>
                        </p:par>
                        <p:par>
                          <p:cTn id="136" fill="hold" nodeType="afterGroup">
                            <p:stCondLst>
                              <p:cond delay="15000"/>
                            </p:stCondLst>
                            <p:childTnLst>
                              <p:par>
                                <p:cTn id="137" presetID="10" presetClass="entr" presetSubtype="0" fill="hold" grpId="0" nodeType="after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fade">
                                      <p:cBhvr>
                                        <p:cTn id="139" dur="500"/>
                                        <p:tgtEl>
                                          <p:spTgt spid="43"/>
                                        </p:tgtEl>
                                      </p:cBhvr>
                                    </p:animEffect>
                                  </p:childTnLst>
                                </p:cTn>
                              </p:par>
                            </p:childTnLst>
                          </p:cTn>
                        </p:par>
                        <p:par>
                          <p:cTn id="140" fill="hold" nodeType="afterGroup">
                            <p:stCondLst>
                              <p:cond delay="15500"/>
                            </p:stCondLst>
                            <p:childTnLst>
                              <p:par>
                                <p:cTn id="141" presetID="10" presetClass="entr" presetSubtype="0" fill="hold" grpId="0" nodeType="after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fade">
                                      <p:cBhvr>
                                        <p:cTn id="143" dur="500"/>
                                        <p:tgtEl>
                                          <p:spTgt spid="44"/>
                                        </p:tgtEl>
                                      </p:cBhvr>
                                    </p:animEffect>
                                  </p:childTnLst>
                                </p:cTn>
                              </p:par>
                            </p:childTnLst>
                          </p:cTn>
                        </p:par>
                        <p:par>
                          <p:cTn id="144" fill="hold" nodeType="afterGroup">
                            <p:stCondLst>
                              <p:cond delay="16000"/>
                            </p:stCondLst>
                            <p:childTnLst>
                              <p:par>
                                <p:cTn id="145" presetID="10" presetClass="entr" presetSubtype="0" fill="hold" grpId="0" nodeType="after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fade">
                                      <p:cBhvr>
                                        <p:cTn id="147" dur="500"/>
                                        <p:tgtEl>
                                          <p:spTgt spid="45"/>
                                        </p:tgtEl>
                                      </p:cBhvr>
                                    </p:animEffect>
                                  </p:childTnLst>
                                </p:cTn>
                              </p:par>
                            </p:childTnLst>
                          </p:cTn>
                        </p:par>
                        <p:par>
                          <p:cTn id="148" fill="hold" nodeType="afterGroup">
                            <p:stCondLst>
                              <p:cond delay="16500"/>
                            </p:stCondLst>
                            <p:childTnLst>
                              <p:par>
                                <p:cTn id="149" presetID="10" presetClass="entr" presetSubtype="0" fill="hold" grpId="0" nodeType="after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fade">
                                      <p:cBhvr>
                                        <p:cTn id="151" dur="500"/>
                                        <p:tgtEl>
                                          <p:spTgt spid="46"/>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47"/>
                                        </p:tgtEl>
                                        <p:attrNameLst>
                                          <p:attrName>style.visibility</p:attrName>
                                        </p:attrNameLst>
                                      </p:cBhvr>
                                      <p:to>
                                        <p:strVal val="visible"/>
                                      </p:to>
                                    </p:set>
                                    <p:animEffect transition="in" filter="fade">
                                      <p:cBhvr>
                                        <p:cTn id="156" dur="500"/>
                                        <p:tgtEl>
                                          <p:spTgt spid="47"/>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0" presetClass="entr" presetSubtype="0" fill="hold" nodeType="clickEffect">
                                  <p:stCondLst>
                                    <p:cond delay="0"/>
                                  </p:stCondLst>
                                  <p:childTnLst>
                                    <p:set>
                                      <p:cBhvr>
                                        <p:cTn id="160" dur="1" fill="hold">
                                          <p:stCondLst>
                                            <p:cond delay="0"/>
                                          </p:stCondLst>
                                        </p:cTn>
                                        <p:tgtEl>
                                          <p:spTgt spid="13"/>
                                        </p:tgtEl>
                                        <p:attrNameLst>
                                          <p:attrName>style.visibility</p:attrName>
                                        </p:attrNameLst>
                                      </p:cBhvr>
                                      <p:to>
                                        <p:strVal val="visible"/>
                                      </p:to>
                                    </p:set>
                                    <p:animEffect transition="in" filter="fade">
                                      <p:cBhvr>
                                        <p:cTn id="161" dur="500"/>
                                        <p:tgtEl>
                                          <p:spTgt spid="13"/>
                                        </p:tgtEl>
                                      </p:cBhvr>
                                    </p:animEffect>
                                  </p:childTnLst>
                                </p:cTn>
                              </p:par>
                            </p:childTnLst>
                          </p:cTn>
                        </p:par>
                        <p:par>
                          <p:cTn id="162" fill="hold" nodeType="afterGroup">
                            <p:stCondLst>
                              <p:cond delay="500"/>
                            </p:stCondLst>
                            <p:childTnLst>
                              <p:par>
                                <p:cTn id="163" presetID="10" presetClass="entr" presetSubtype="0" fill="hold" grpId="0" nodeType="afterEffect">
                                  <p:stCondLst>
                                    <p:cond delay="0"/>
                                  </p:stCondLst>
                                  <p:childTnLst>
                                    <p:set>
                                      <p:cBhvr>
                                        <p:cTn id="164" dur="1" fill="hold">
                                          <p:stCondLst>
                                            <p:cond delay="0"/>
                                          </p:stCondLst>
                                        </p:cTn>
                                        <p:tgtEl>
                                          <p:spTgt spid="7"/>
                                        </p:tgtEl>
                                        <p:attrNameLst>
                                          <p:attrName>style.visibility</p:attrName>
                                        </p:attrNameLst>
                                      </p:cBhvr>
                                      <p:to>
                                        <p:strVal val="visible"/>
                                      </p:to>
                                    </p:set>
                                    <p:animEffect transition="in" filter="fade">
                                      <p:cBhvr>
                                        <p:cTn id="165" dur="500"/>
                                        <p:tgtEl>
                                          <p:spTgt spid="7"/>
                                        </p:tgtEl>
                                      </p:cBhvr>
                                    </p:animEffect>
                                  </p:childTnLst>
                                </p:cTn>
                              </p:par>
                            </p:childTnLst>
                          </p:cTn>
                        </p:par>
                        <p:par>
                          <p:cTn id="166" fill="hold" nodeType="afterGroup">
                            <p:stCondLst>
                              <p:cond delay="1000"/>
                            </p:stCondLst>
                            <p:childTnLst>
                              <p:par>
                                <p:cTn id="167" presetID="10" presetClass="entr" presetSubtype="0" fill="hold" grpId="0" nodeType="afterEffect">
                                  <p:stCondLst>
                                    <p:cond delay="0"/>
                                  </p:stCondLst>
                                  <p:childTnLst>
                                    <p:set>
                                      <p:cBhvr>
                                        <p:cTn id="168" dur="1" fill="hold">
                                          <p:stCondLst>
                                            <p:cond delay="0"/>
                                          </p:stCondLst>
                                        </p:cTn>
                                        <p:tgtEl>
                                          <p:spTgt spid="48"/>
                                        </p:tgtEl>
                                        <p:attrNameLst>
                                          <p:attrName>style.visibility</p:attrName>
                                        </p:attrNameLst>
                                      </p:cBhvr>
                                      <p:to>
                                        <p:strVal val="visible"/>
                                      </p:to>
                                    </p:set>
                                    <p:animEffect transition="in" filter="fade">
                                      <p:cBhvr>
                                        <p:cTn id="169" dur="500"/>
                                        <p:tgtEl>
                                          <p:spTgt spid="48"/>
                                        </p:tgtEl>
                                      </p:cBhvr>
                                    </p:animEffect>
                                  </p:childTnLst>
                                </p:cTn>
                              </p:par>
                            </p:childTnLst>
                          </p:cTn>
                        </p:par>
                        <p:par>
                          <p:cTn id="170" fill="hold" nodeType="afterGroup">
                            <p:stCondLst>
                              <p:cond delay="1500"/>
                            </p:stCondLst>
                            <p:childTnLst>
                              <p:par>
                                <p:cTn id="171" presetID="10" presetClass="entr" presetSubtype="0" fill="hold" grpId="0" nodeType="afterEffect">
                                  <p:stCondLst>
                                    <p:cond delay="0"/>
                                  </p:stCondLst>
                                  <p:childTnLst>
                                    <p:set>
                                      <p:cBhvr>
                                        <p:cTn id="172" dur="1" fill="hold">
                                          <p:stCondLst>
                                            <p:cond delay="0"/>
                                          </p:stCondLst>
                                        </p:cTn>
                                        <p:tgtEl>
                                          <p:spTgt spid="49"/>
                                        </p:tgtEl>
                                        <p:attrNameLst>
                                          <p:attrName>style.visibility</p:attrName>
                                        </p:attrNameLst>
                                      </p:cBhvr>
                                      <p:to>
                                        <p:strVal val="visible"/>
                                      </p:to>
                                    </p:set>
                                    <p:animEffect transition="in" filter="fade">
                                      <p:cBhvr>
                                        <p:cTn id="173" dur="500"/>
                                        <p:tgtEl>
                                          <p:spTgt spid="49"/>
                                        </p:tgtEl>
                                      </p:cBhvr>
                                    </p:animEffect>
                                  </p:childTnLst>
                                </p:cTn>
                              </p:par>
                            </p:childTnLst>
                          </p:cTn>
                        </p:par>
                        <p:par>
                          <p:cTn id="174" fill="hold" nodeType="afterGroup">
                            <p:stCondLst>
                              <p:cond delay="2000"/>
                            </p:stCondLst>
                            <p:childTnLst>
                              <p:par>
                                <p:cTn id="175" presetID="10" presetClass="entr" presetSubtype="0" fill="hold" grpId="0" nodeType="after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par>
                          <p:cTn id="178" fill="hold" nodeType="afterGroup">
                            <p:stCondLst>
                              <p:cond delay="2500"/>
                            </p:stCondLst>
                            <p:childTnLst>
                              <p:par>
                                <p:cTn id="179" presetID="10" presetClass="entr" presetSubtype="0" fill="hold" grpId="0" nodeType="afterEffect">
                                  <p:stCondLst>
                                    <p:cond delay="0"/>
                                  </p:stCondLst>
                                  <p:childTnLst>
                                    <p:set>
                                      <p:cBhvr>
                                        <p:cTn id="180" dur="1" fill="hold">
                                          <p:stCondLst>
                                            <p:cond delay="0"/>
                                          </p:stCondLst>
                                        </p:cTn>
                                        <p:tgtEl>
                                          <p:spTgt spid="51"/>
                                        </p:tgtEl>
                                        <p:attrNameLst>
                                          <p:attrName>style.visibility</p:attrName>
                                        </p:attrNameLst>
                                      </p:cBhvr>
                                      <p:to>
                                        <p:strVal val="visible"/>
                                      </p:to>
                                    </p:set>
                                    <p:animEffect transition="in" filter="fade">
                                      <p:cBhvr>
                                        <p:cTn id="181" dur="500"/>
                                        <p:tgtEl>
                                          <p:spTgt spid="51"/>
                                        </p:tgtEl>
                                      </p:cBhvr>
                                    </p:animEffect>
                                  </p:childTnLst>
                                </p:cTn>
                              </p:par>
                            </p:childTnLst>
                          </p:cTn>
                        </p:par>
                        <p:par>
                          <p:cTn id="182" fill="hold" nodeType="afterGroup">
                            <p:stCondLst>
                              <p:cond delay="3000"/>
                            </p:stCondLst>
                            <p:childTnLst>
                              <p:par>
                                <p:cTn id="183" presetID="10" presetClass="entr" presetSubtype="0" fill="hold" grpId="0" nodeType="afterEffect">
                                  <p:stCondLst>
                                    <p:cond delay="0"/>
                                  </p:stCondLst>
                                  <p:childTnLst>
                                    <p:set>
                                      <p:cBhvr>
                                        <p:cTn id="184" dur="1" fill="hold">
                                          <p:stCondLst>
                                            <p:cond delay="0"/>
                                          </p:stCondLst>
                                        </p:cTn>
                                        <p:tgtEl>
                                          <p:spTgt spid="52"/>
                                        </p:tgtEl>
                                        <p:attrNameLst>
                                          <p:attrName>style.visibility</p:attrName>
                                        </p:attrNameLst>
                                      </p:cBhvr>
                                      <p:to>
                                        <p:strVal val="visible"/>
                                      </p:to>
                                    </p:set>
                                    <p:animEffect transition="in" filter="fade">
                                      <p:cBhvr>
                                        <p:cTn id="185" dur="500"/>
                                        <p:tgtEl>
                                          <p:spTgt spid="52"/>
                                        </p:tgtEl>
                                      </p:cBhvr>
                                    </p:animEffect>
                                  </p:childTnLst>
                                </p:cTn>
                              </p:par>
                            </p:childTnLst>
                          </p:cTn>
                        </p:par>
                        <p:par>
                          <p:cTn id="186" fill="hold" nodeType="afterGroup">
                            <p:stCondLst>
                              <p:cond delay="3500"/>
                            </p:stCondLst>
                            <p:childTnLst>
                              <p:par>
                                <p:cTn id="187" presetID="10" presetClass="entr" presetSubtype="0" fill="hold" grpId="0" nodeType="afterEffect">
                                  <p:stCondLst>
                                    <p:cond delay="0"/>
                                  </p:stCondLst>
                                  <p:childTnLst>
                                    <p:set>
                                      <p:cBhvr>
                                        <p:cTn id="188" dur="1" fill="hold">
                                          <p:stCondLst>
                                            <p:cond delay="0"/>
                                          </p:stCondLst>
                                        </p:cTn>
                                        <p:tgtEl>
                                          <p:spTgt spid="53"/>
                                        </p:tgtEl>
                                        <p:attrNameLst>
                                          <p:attrName>style.visibility</p:attrName>
                                        </p:attrNameLst>
                                      </p:cBhvr>
                                      <p:to>
                                        <p:strVal val="visible"/>
                                      </p:to>
                                    </p:set>
                                    <p:animEffect transition="in" filter="fade">
                                      <p:cBhvr>
                                        <p:cTn id="189" dur="500"/>
                                        <p:tgtEl>
                                          <p:spTgt spid="53"/>
                                        </p:tgtEl>
                                      </p:cBhvr>
                                    </p:animEffect>
                                  </p:childTnLst>
                                </p:cTn>
                              </p:par>
                            </p:childTnLst>
                          </p:cTn>
                        </p:par>
                        <p:par>
                          <p:cTn id="190" fill="hold" nodeType="afterGroup">
                            <p:stCondLst>
                              <p:cond delay="4000"/>
                            </p:stCondLst>
                            <p:childTnLst>
                              <p:par>
                                <p:cTn id="191" presetID="10" presetClass="entr" presetSubtype="0" fill="hold" grpId="0" nodeType="afterEffect">
                                  <p:stCondLst>
                                    <p:cond delay="0"/>
                                  </p:stCondLst>
                                  <p:childTnLst>
                                    <p:set>
                                      <p:cBhvr>
                                        <p:cTn id="192" dur="1" fill="hold">
                                          <p:stCondLst>
                                            <p:cond delay="0"/>
                                          </p:stCondLst>
                                        </p:cTn>
                                        <p:tgtEl>
                                          <p:spTgt spid="54"/>
                                        </p:tgtEl>
                                        <p:attrNameLst>
                                          <p:attrName>style.visibility</p:attrName>
                                        </p:attrNameLst>
                                      </p:cBhvr>
                                      <p:to>
                                        <p:strVal val="visible"/>
                                      </p:to>
                                    </p:set>
                                    <p:animEffect transition="in" filter="fade">
                                      <p:cBhvr>
                                        <p:cTn id="193" dur="500"/>
                                        <p:tgtEl>
                                          <p:spTgt spid="54"/>
                                        </p:tgtEl>
                                      </p:cBhvr>
                                    </p:animEffect>
                                  </p:childTnLst>
                                </p:cTn>
                              </p:par>
                            </p:childTnLst>
                          </p:cTn>
                        </p:par>
                        <p:par>
                          <p:cTn id="194" fill="hold" nodeType="afterGroup">
                            <p:stCondLst>
                              <p:cond delay="4500"/>
                            </p:stCondLst>
                            <p:childTnLst>
                              <p:par>
                                <p:cTn id="195" presetID="10" presetClass="entr" presetSubtype="0" fill="hold" grpId="0" nodeType="afterEffect">
                                  <p:stCondLst>
                                    <p:cond delay="0"/>
                                  </p:stCondLst>
                                  <p:childTnLst>
                                    <p:set>
                                      <p:cBhvr>
                                        <p:cTn id="196" dur="1" fill="hold">
                                          <p:stCondLst>
                                            <p:cond delay="0"/>
                                          </p:stCondLst>
                                        </p:cTn>
                                        <p:tgtEl>
                                          <p:spTgt spid="55"/>
                                        </p:tgtEl>
                                        <p:attrNameLst>
                                          <p:attrName>style.visibility</p:attrName>
                                        </p:attrNameLst>
                                      </p:cBhvr>
                                      <p:to>
                                        <p:strVal val="visible"/>
                                      </p:to>
                                    </p:set>
                                    <p:animEffect transition="in" filter="fade">
                                      <p:cBhvr>
                                        <p:cTn id="197" dur="500"/>
                                        <p:tgtEl>
                                          <p:spTgt spid="55"/>
                                        </p:tgtEl>
                                      </p:cBhvr>
                                    </p:animEffect>
                                  </p:childTnLst>
                                </p:cTn>
                              </p:par>
                            </p:childTnLst>
                          </p:cTn>
                        </p:par>
                        <p:par>
                          <p:cTn id="198" fill="hold" nodeType="afterGroup">
                            <p:stCondLst>
                              <p:cond delay="5000"/>
                            </p:stCondLst>
                            <p:childTnLst>
                              <p:par>
                                <p:cTn id="199" presetID="10" presetClass="entr" presetSubtype="0" fill="hold" grpId="0" nodeType="afterEffect">
                                  <p:stCondLst>
                                    <p:cond delay="0"/>
                                  </p:stCondLst>
                                  <p:childTnLst>
                                    <p:set>
                                      <p:cBhvr>
                                        <p:cTn id="200" dur="1" fill="hold">
                                          <p:stCondLst>
                                            <p:cond delay="0"/>
                                          </p:stCondLst>
                                        </p:cTn>
                                        <p:tgtEl>
                                          <p:spTgt spid="56"/>
                                        </p:tgtEl>
                                        <p:attrNameLst>
                                          <p:attrName>style.visibility</p:attrName>
                                        </p:attrNameLst>
                                      </p:cBhvr>
                                      <p:to>
                                        <p:strVal val="visible"/>
                                      </p:to>
                                    </p:set>
                                    <p:animEffect transition="in" filter="fade">
                                      <p:cBhvr>
                                        <p:cTn id="201" dur="500"/>
                                        <p:tgtEl>
                                          <p:spTgt spid="56"/>
                                        </p:tgtEl>
                                      </p:cBhvr>
                                    </p:animEffect>
                                  </p:childTnLst>
                                </p:cTn>
                              </p:par>
                            </p:childTnLst>
                          </p:cTn>
                        </p:par>
                        <p:par>
                          <p:cTn id="202" fill="hold" nodeType="afterGroup">
                            <p:stCondLst>
                              <p:cond delay="5500"/>
                            </p:stCondLst>
                            <p:childTnLst>
                              <p:par>
                                <p:cTn id="203" presetID="10" presetClass="entr" presetSubtype="0" fill="hold" grpId="0" nodeType="afterEffect">
                                  <p:stCondLst>
                                    <p:cond delay="0"/>
                                  </p:stCondLst>
                                  <p:childTnLst>
                                    <p:set>
                                      <p:cBhvr>
                                        <p:cTn id="204" dur="1" fill="hold">
                                          <p:stCondLst>
                                            <p:cond delay="0"/>
                                          </p:stCondLst>
                                        </p:cTn>
                                        <p:tgtEl>
                                          <p:spTgt spid="57"/>
                                        </p:tgtEl>
                                        <p:attrNameLst>
                                          <p:attrName>style.visibility</p:attrName>
                                        </p:attrNameLst>
                                      </p:cBhvr>
                                      <p:to>
                                        <p:strVal val="visible"/>
                                      </p:to>
                                    </p:set>
                                    <p:animEffect transition="in" filter="fade">
                                      <p:cBhvr>
                                        <p:cTn id="205" dur="500"/>
                                        <p:tgtEl>
                                          <p:spTgt spid="57"/>
                                        </p:tgtEl>
                                      </p:cBhvr>
                                    </p:animEffect>
                                  </p:childTnLst>
                                </p:cTn>
                              </p:par>
                            </p:childTnLst>
                          </p:cTn>
                        </p:par>
                        <p:par>
                          <p:cTn id="206" fill="hold" nodeType="afterGroup">
                            <p:stCondLst>
                              <p:cond delay="6000"/>
                            </p:stCondLst>
                            <p:childTnLst>
                              <p:par>
                                <p:cTn id="207" presetID="10" presetClass="entr" presetSubtype="0" fill="hold" grpId="0" nodeType="afterEffect">
                                  <p:stCondLst>
                                    <p:cond delay="0"/>
                                  </p:stCondLst>
                                  <p:childTnLst>
                                    <p:set>
                                      <p:cBhvr>
                                        <p:cTn id="208" dur="1" fill="hold">
                                          <p:stCondLst>
                                            <p:cond delay="0"/>
                                          </p:stCondLst>
                                        </p:cTn>
                                        <p:tgtEl>
                                          <p:spTgt spid="58"/>
                                        </p:tgtEl>
                                        <p:attrNameLst>
                                          <p:attrName>style.visibility</p:attrName>
                                        </p:attrNameLst>
                                      </p:cBhvr>
                                      <p:to>
                                        <p:strVal val="visible"/>
                                      </p:to>
                                    </p:set>
                                    <p:animEffect transition="in" filter="fade">
                                      <p:cBhvr>
                                        <p:cTn id="209" dur="500"/>
                                        <p:tgtEl>
                                          <p:spTgt spid="58"/>
                                        </p:tgtEl>
                                      </p:cBhvr>
                                    </p:animEffect>
                                  </p:childTnLst>
                                </p:cTn>
                              </p:par>
                            </p:childTnLst>
                          </p:cTn>
                        </p:par>
                        <p:par>
                          <p:cTn id="210" fill="hold" nodeType="afterGroup">
                            <p:stCondLst>
                              <p:cond delay="6500"/>
                            </p:stCondLst>
                            <p:childTnLst>
                              <p:par>
                                <p:cTn id="211" presetID="10" presetClass="entr" presetSubtype="0" fill="hold" grpId="0" nodeType="afterEffect">
                                  <p:stCondLst>
                                    <p:cond delay="0"/>
                                  </p:stCondLst>
                                  <p:childTnLst>
                                    <p:set>
                                      <p:cBhvr>
                                        <p:cTn id="212" dur="1" fill="hold">
                                          <p:stCondLst>
                                            <p:cond delay="0"/>
                                          </p:stCondLst>
                                        </p:cTn>
                                        <p:tgtEl>
                                          <p:spTgt spid="59"/>
                                        </p:tgtEl>
                                        <p:attrNameLst>
                                          <p:attrName>style.visibility</p:attrName>
                                        </p:attrNameLst>
                                      </p:cBhvr>
                                      <p:to>
                                        <p:strVal val="visible"/>
                                      </p:to>
                                    </p:set>
                                    <p:animEffect transition="in" filter="fade">
                                      <p:cBhvr>
                                        <p:cTn id="213" dur="500"/>
                                        <p:tgtEl>
                                          <p:spTgt spid="59"/>
                                        </p:tgtEl>
                                      </p:cBhvr>
                                    </p:animEffect>
                                  </p:childTnLst>
                                </p:cTn>
                              </p:par>
                            </p:childTnLst>
                          </p:cTn>
                        </p:par>
                        <p:par>
                          <p:cTn id="214" fill="hold" nodeType="afterGroup">
                            <p:stCondLst>
                              <p:cond delay="7000"/>
                            </p:stCondLst>
                            <p:childTnLst>
                              <p:par>
                                <p:cTn id="215" presetID="10" presetClass="entr" presetSubtype="0" fill="hold" grpId="0" nodeType="afterEffect">
                                  <p:stCondLst>
                                    <p:cond delay="0"/>
                                  </p:stCondLst>
                                  <p:childTnLst>
                                    <p:set>
                                      <p:cBhvr>
                                        <p:cTn id="216" dur="1" fill="hold">
                                          <p:stCondLst>
                                            <p:cond delay="0"/>
                                          </p:stCondLst>
                                        </p:cTn>
                                        <p:tgtEl>
                                          <p:spTgt spid="60"/>
                                        </p:tgtEl>
                                        <p:attrNameLst>
                                          <p:attrName>style.visibility</p:attrName>
                                        </p:attrNameLst>
                                      </p:cBhvr>
                                      <p:to>
                                        <p:strVal val="visible"/>
                                      </p:to>
                                    </p:set>
                                    <p:animEffect transition="in" filter="fade">
                                      <p:cBhvr>
                                        <p:cTn id="217" dur="500"/>
                                        <p:tgtEl>
                                          <p:spTgt spid="60"/>
                                        </p:tgtEl>
                                      </p:cBhvr>
                                    </p:animEffect>
                                  </p:childTnLst>
                                </p:cTn>
                              </p:par>
                            </p:childTnLst>
                          </p:cTn>
                        </p:par>
                        <p:par>
                          <p:cTn id="218" fill="hold" nodeType="afterGroup">
                            <p:stCondLst>
                              <p:cond delay="7500"/>
                            </p:stCondLst>
                            <p:childTnLst>
                              <p:par>
                                <p:cTn id="219" presetID="10" presetClass="entr" presetSubtype="0" fill="hold" grpId="0" nodeType="afterEffect">
                                  <p:stCondLst>
                                    <p:cond delay="0"/>
                                  </p:stCondLst>
                                  <p:childTnLst>
                                    <p:set>
                                      <p:cBhvr>
                                        <p:cTn id="220" dur="1" fill="hold">
                                          <p:stCondLst>
                                            <p:cond delay="0"/>
                                          </p:stCondLst>
                                        </p:cTn>
                                        <p:tgtEl>
                                          <p:spTgt spid="61"/>
                                        </p:tgtEl>
                                        <p:attrNameLst>
                                          <p:attrName>style.visibility</p:attrName>
                                        </p:attrNameLst>
                                      </p:cBhvr>
                                      <p:to>
                                        <p:strVal val="visible"/>
                                      </p:to>
                                    </p:set>
                                    <p:animEffect transition="in" filter="fade">
                                      <p:cBhvr>
                                        <p:cTn id="221" dur="500"/>
                                        <p:tgtEl>
                                          <p:spTgt spid="61"/>
                                        </p:tgtEl>
                                      </p:cBhvr>
                                    </p:animEffect>
                                  </p:childTnLst>
                                </p:cTn>
                              </p:par>
                            </p:childTnLst>
                          </p:cTn>
                        </p:par>
                        <p:par>
                          <p:cTn id="222" fill="hold" nodeType="afterGroup">
                            <p:stCondLst>
                              <p:cond delay="8000"/>
                            </p:stCondLst>
                            <p:childTnLst>
                              <p:par>
                                <p:cTn id="223" presetID="10" presetClass="entr" presetSubtype="0" fill="hold" grpId="0" nodeType="afterEffect">
                                  <p:stCondLst>
                                    <p:cond delay="0"/>
                                  </p:stCondLst>
                                  <p:childTnLst>
                                    <p:set>
                                      <p:cBhvr>
                                        <p:cTn id="224" dur="1" fill="hold">
                                          <p:stCondLst>
                                            <p:cond delay="0"/>
                                          </p:stCondLst>
                                        </p:cTn>
                                        <p:tgtEl>
                                          <p:spTgt spid="62"/>
                                        </p:tgtEl>
                                        <p:attrNameLst>
                                          <p:attrName>style.visibility</p:attrName>
                                        </p:attrNameLst>
                                      </p:cBhvr>
                                      <p:to>
                                        <p:strVal val="visible"/>
                                      </p:to>
                                    </p:set>
                                    <p:animEffect transition="in" filter="fade">
                                      <p:cBhvr>
                                        <p:cTn id="225" dur="500"/>
                                        <p:tgtEl>
                                          <p:spTgt spid="62"/>
                                        </p:tgtEl>
                                      </p:cBhvr>
                                    </p:animEffec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64"/>
                                        </p:tgtEl>
                                        <p:attrNameLst>
                                          <p:attrName>style.visibility</p:attrName>
                                        </p:attrNameLst>
                                      </p:cBhvr>
                                      <p:to>
                                        <p:strVal val="visible"/>
                                      </p:to>
                                    </p:set>
                                    <p:animEffect transition="in" filter="fade">
                                      <p:cBhvr>
                                        <p:cTn id="23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8" grpId="0" animBg="1"/>
      <p:bldP spid="10"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704E582C-3F0D-4EE9-A4D7-90E51860EABD}"/>
              </a:ext>
            </a:extLst>
          </p:cNvPr>
          <p:cNvSpPr>
            <a:spLocks noGrp="1"/>
          </p:cNvSpPr>
          <p:nvPr>
            <p:ph type="title"/>
          </p:nvPr>
        </p:nvSpPr>
        <p:spPr>
          <a:xfrm>
            <a:off x="1981201" y="479426"/>
            <a:ext cx="8220075" cy="993775"/>
          </a:xfrm>
        </p:spPr>
        <p:txBody>
          <a:bodyPr/>
          <a:lstStyle/>
          <a:p>
            <a:pPr eaLnBrk="1" hangingPunct="1"/>
            <a:r>
              <a:rPr lang="en-GB" altLang="en-US" sz="3600"/>
              <a:t>Strange Shapes</a:t>
            </a:r>
            <a:endParaRPr lang="en-GB" altLang="en-US" sz="3600" baseline="30000"/>
          </a:p>
        </p:txBody>
      </p:sp>
      <p:sp>
        <p:nvSpPr>
          <p:cNvPr id="6" name="Rectangle 5">
            <a:extLst>
              <a:ext uri="{FF2B5EF4-FFF2-40B4-BE49-F238E27FC236}">
                <a16:creationId xmlns:a16="http://schemas.microsoft.com/office/drawing/2014/main" id="{1015CC0B-667C-4AE2-BE19-38CC235A9A8A}"/>
              </a:ext>
            </a:extLst>
          </p:cNvPr>
          <p:cNvSpPr>
            <a:spLocks/>
          </p:cNvSpPr>
          <p:nvPr/>
        </p:nvSpPr>
        <p:spPr bwMode="auto">
          <a:xfrm>
            <a:off x="7385051" y="1130109"/>
            <a:ext cx="2708275" cy="354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Some shapes are difficult to count exactly because they don’t fill up whole squares. The easy way to remember is to count the whole squares first. Add any squares which fill half or more and ignore the squares which cover less than half the square. </a:t>
            </a:r>
          </a:p>
        </p:txBody>
      </p:sp>
      <p:graphicFrame>
        <p:nvGraphicFramePr>
          <p:cNvPr id="3" name="Table 2">
            <a:extLst>
              <a:ext uri="{FF2B5EF4-FFF2-40B4-BE49-F238E27FC236}">
                <a16:creationId xmlns:a16="http://schemas.microsoft.com/office/drawing/2014/main" id="{77FAF8AE-B91D-428A-9F7D-A3AABA9DBF2D}"/>
              </a:ext>
            </a:extLst>
          </p:cNvPr>
          <p:cNvGraphicFramePr>
            <a:graphicFrameLocks noGrp="1"/>
          </p:cNvGraphicFramePr>
          <p:nvPr/>
        </p:nvGraphicFramePr>
        <p:xfrm>
          <a:off x="2279651" y="1268413"/>
          <a:ext cx="5040308" cy="5040308"/>
        </p:xfrm>
        <a:graphic>
          <a:graphicData uri="http://schemas.openxmlformats.org/drawingml/2006/table">
            <a:tbl>
              <a:tblPr firstRow="1" bandRow="1">
                <a:tableStyleId>{5C22544A-7EE6-4342-B048-85BDC9FD1C3A}</a:tableStyleId>
              </a:tblPr>
              <a:tblGrid>
                <a:gridCol w="360022">
                  <a:extLst>
                    <a:ext uri="{9D8B030D-6E8A-4147-A177-3AD203B41FA5}">
                      <a16:colId xmlns:a16="http://schemas.microsoft.com/office/drawing/2014/main" val="20000"/>
                    </a:ext>
                  </a:extLst>
                </a:gridCol>
                <a:gridCol w="360022">
                  <a:extLst>
                    <a:ext uri="{9D8B030D-6E8A-4147-A177-3AD203B41FA5}">
                      <a16:colId xmlns:a16="http://schemas.microsoft.com/office/drawing/2014/main" val="20001"/>
                    </a:ext>
                  </a:extLst>
                </a:gridCol>
                <a:gridCol w="360022">
                  <a:extLst>
                    <a:ext uri="{9D8B030D-6E8A-4147-A177-3AD203B41FA5}">
                      <a16:colId xmlns:a16="http://schemas.microsoft.com/office/drawing/2014/main" val="20002"/>
                    </a:ext>
                  </a:extLst>
                </a:gridCol>
                <a:gridCol w="360022">
                  <a:extLst>
                    <a:ext uri="{9D8B030D-6E8A-4147-A177-3AD203B41FA5}">
                      <a16:colId xmlns:a16="http://schemas.microsoft.com/office/drawing/2014/main" val="20003"/>
                    </a:ext>
                  </a:extLst>
                </a:gridCol>
                <a:gridCol w="360022">
                  <a:extLst>
                    <a:ext uri="{9D8B030D-6E8A-4147-A177-3AD203B41FA5}">
                      <a16:colId xmlns:a16="http://schemas.microsoft.com/office/drawing/2014/main" val="20004"/>
                    </a:ext>
                  </a:extLst>
                </a:gridCol>
                <a:gridCol w="360022">
                  <a:extLst>
                    <a:ext uri="{9D8B030D-6E8A-4147-A177-3AD203B41FA5}">
                      <a16:colId xmlns:a16="http://schemas.microsoft.com/office/drawing/2014/main" val="20005"/>
                    </a:ext>
                  </a:extLst>
                </a:gridCol>
                <a:gridCol w="360022">
                  <a:extLst>
                    <a:ext uri="{9D8B030D-6E8A-4147-A177-3AD203B41FA5}">
                      <a16:colId xmlns:a16="http://schemas.microsoft.com/office/drawing/2014/main" val="20006"/>
                    </a:ext>
                  </a:extLst>
                </a:gridCol>
                <a:gridCol w="360022">
                  <a:extLst>
                    <a:ext uri="{9D8B030D-6E8A-4147-A177-3AD203B41FA5}">
                      <a16:colId xmlns:a16="http://schemas.microsoft.com/office/drawing/2014/main" val="20007"/>
                    </a:ext>
                  </a:extLst>
                </a:gridCol>
                <a:gridCol w="360022">
                  <a:extLst>
                    <a:ext uri="{9D8B030D-6E8A-4147-A177-3AD203B41FA5}">
                      <a16:colId xmlns:a16="http://schemas.microsoft.com/office/drawing/2014/main" val="20008"/>
                    </a:ext>
                  </a:extLst>
                </a:gridCol>
                <a:gridCol w="360022">
                  <a:extLst>
                    <a:ext uri="{9D8B030D-6E8A-4147-A177-3AD203B41FA5}">
                      <a16:colId xmlns:a16="http://schemas.microsoft.com/office/drawing/2014/main" val="20009"/>
                    </a:ext>
                  </a:extLst>
                </a:gridCol>
                <a:gridCol w="360022">
                  <a:extLst>
                    <a:ext uri="{9D8B030D-6E8A-4147-A177-3AD203B41FA5}">
                      <a16:colId xmlns:a16="http://schemas.microsoft.com/office/drawing/2014/main" val="20010"/>
                    </a:ext>
                  </a:extLst>
                </a:gridCol>
                <a:gridCol w="360022">
                  <a:extLst>
                    <a:ext uri="{9D8B030D-6E8A-4147-A177-3AD203B41FA5}">
                      <a16:colId xmlns:a16="http://schemas.microsoft.com/office/drawing/2014/main" val="20011"/>
                    </a:ext>
                  </a:extLst>
                </a:gridCol>
                <a:gridCol w="360022">
                  <a:extLst>
                    <a:ext uri="{9D8B030D-6E8A-4147-A177-3AD203B41FA5}">
                      <a16:colId xmlns:a16="http://schemas.microsoft.com/office/drawing/2014/main" val="20012"/>
                    </a:ext>
                  </a:extLst>
                </a:gridCol>
                <a:gridCol w="360022">
                  <a:extLst>
                    <a:ext uri="{9D8B030D-6E8A-4147-A177-3AD203B41FA5}">
                      <a16:colId xmlns:a16="http://schemas.microsoft.com/office/drawing/2014/main" val="20013"/>
                    </a:ext>
                  </a:extLst>
                </a:gridCol>
              </a:tblGrid>
              <a:tr h="360022">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B1E4"/>
                    </a:solid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9" name="Rectangle 8">
            <a:extLst>
              <a:ext uri="{FF2B5EF4-FFF2-40B4-BE49-F238E27FC236}">
                <a16:creationId xmlns:a16="http://schemas.microsoft.com/office/drawing/2014/main" id="{7F39F318-D488-4BBC-B61D-C9CE92527504}"/>
              </a:ext>
            </a:extLst>
          </p:cNvPr>
          <p:cNvSpPr>
            <a:spLocks/>
          </p:cNvSpPr>
          <p:nvPr/>
        </p:nvSpPr>
        <p:spPr bwMode="auto">
          <a:xfrm>
            <a:off x="3327401" y="1501613"/>
            <a:ext cx="720725" cy="67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1cm</a:t>
            </a:r>
            <a:r>
              <a:rPr lang="en-GB" altLang="en-US" baseline="30000">
                <a:solidFill>
                  <a:schemeClr val="tx1"/>
                </a:solidFill>
              </a:rPr>
              <a:t>2</a:t>
            </a:r>
          </a:p>
        </p:txBody>
      </p:sp>
      <p:sp>
        <p:nvSpPr>
          <p:cNvPr id="2" name="Arrow: Up 1">
            <a:extLst>
              <a:ext uri="{FF2B5EF4-FFF2-40B4-BE49-F238E27FC236}">
                <a16:creationId xmlns:a16="http://schemas.microsoft.com/office/drawing/2014/main" id="{AC3FE891-55E3-45AF-A4AD-296BEFD8D6DD}"/>
              </a:ext>
            </a:extLst>
          </p:cNvPr>
          <p:cNvSpPr/>
          <p:nvPr/>
        </p:nvSpPr>
        <p:spPr>
          <a:xfrm>
            <a:off x="2466976" y="2362200"/>
            <a:ext cx="2124075" cy="3219450"/>
          </a:xfrm>
          <a:prstGeom prst="upArrow">
            <a:avLst/>
          </a:prstGeom>
          <a:noFill/>
          <a:ln w="57150">
            <a:solidFill>
              <a:srgbClr val="87BD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Wave 3">
            <a:extLst>
              <a:ext uri="{FF2B5EF4-FFF2-40B4-BE49-F238E27FC236}">
                <a16:creationId xmlns:a16="http://schemas.microsoft.com/office/drawing/2014/main" id="{7A73229B-FBE8-45C3-880B-83EA43E03156}"/>
              </a:ext>
            </a:extLst>
          </p:cNvPr>
          <p:cNvSpPr/>
          <p:nvPr/>
        </p:nvSpPr>
        <p:spPr>
          <a:xfrm>
            <a:off x="4476751" y="3781426"/>
            <a:ext cx="2447925" cy="1819275"/>
          </a:xfrm>
          <a:prstGeom prst="wave">
            <a:avLst/>
          </a:prstGeom>
          <a:noFill/>
          <a:ln w="57150">
            <a:solidFill>
              <a:srgbClr val="ED74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a:extLst>
              <a:ext uri="{FF2B5EF4-FFF2-40B4-BE49-F238E27FC236}">
                <a16:creationId xmlns:a16="http://schemas.microsoft.com/office/drawing/2014/main" id="{C5B41736-F072-4C91-9FDC-B6176D2C633B}"/>
              </a:ext>
            </a:extLst>
          </p:cNvPr>
          <p:cNvSpPr>
            <a:spLocks noChangeArrowheads="1"/>
          </p:cNvSpPr>
          <p:nvPr/>
        </p:nvSpPr>
        <p:spPr bwMode="auto">
          <a:xfrm>
            <a:off x="7385051" y="4892675"/>
            <a:ext cx="26257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Have a go at finding the area of these 2 shapes. Once you think you know the area, type it into the chat feed.</a:t>
            </a:r>
          </a:p>
        </p:txBody>
      </p:sp>
      <p:sp>
        <p:nvSpPr>
          <p:cNvPr id="10" name="Rectangle 9">
            <a:extLst>
              <a:ext uri="{FF2B5EF4-FFF2-40B4-BE49-F238E27FC236}">
                <a16:creationId xmlns:a16="http://schemas.microsoft.com/office/drawing/2014/main" id="{55B9AA4D-22AA-4B15-97CC-9B3FB53CD868}"/>
              </a:ext>
            </a:extLst>
          </p:cNvPr>
          <p:cNvSpPr>
            <a:spLocks/>
          </p:cNvSpPr>
          <p:nvPr/>
        </p:nvSpPr>
        <p:spPr bwMode="auto">
          <a:xfrm>
            <a:off x="2982915" y="2817910"/>
            <a:ext cx="1133475" cy="588962"/>
          </a:xfrm>
          <a:prstGeom prst="rect">
            <a:avLst/>
          </a:prstGeom>
          <a:solidFill>
            <a:schemeClr val="accent1">
              <a:lumMod val="20000"/>
              <a:lumOff val="80000"/>
            </a:schemeClr>
          </a:solidFill>
          <a:ln>
            <a:noFill/>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b="1" dirty="0">
                <a:solidFill>
                  <a:srgbClr val="4EB1E4"/>
                </a:solidFill>
              </a:rPr>
              <a:t>27cm</a:t>
            </a:r>
            <a:r>
              <a:rPr lang="en-GB" altLang="en-US" sz="2400" b="1" baseline="30000" dirty="0">
                <a:solidFill>
                  <a:srgbClr val="4EB1E4"/>
                </a:solidFill>
              </a:rPr>
              <a:t>2</a:t>
            </a:r>
          </a:p>
        </p:txBody>
      </p:sp>
      <p:sp>
        <p:nvSpPr>
          <p:cNvPr id="12" name="Rectangle 11">
            <a:extLst>
              <a:ext uri="{FF2B5EF4-FFF2-40B4-BE49-F238E27FC236}">
                <a16:creationId xmlns:a16="http://schemas.microsoft.com/office/drawing/2014/main" id="{7DDD967D-96CD-4008-82DF-8545F61781E4}"/>
              </a:ext>
            </a:extLst>
          </p:cNvPr>
          <p:cNvSpPr>
            <a:spLocks/>
          </p:cNvSpPr>
          <p:nvPr/>
        </p:nvSpPr>
        <p:spPr bwMode="auto">
          <a:xfrm>
            <a:off x="5106989" y="4396582"/>
            <a:ext cx="1133475" cy="588962"/>
          </a:xfrm>
          <a:prstGeom prst="rect">
            <a:avLst/>
          </a:prstGeom>
          <a:solidFill>
            <a:schemeClr val="accent1">
              <a:lumMod val="20000"/>
              <a:lumOff val="80000"/>
            </a:schemeClr>
          </a:solidFill>
          <a:ln>
            <a:noFill/>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b="1" dirty="0">
                <a:solidFill>
                  <a:srgbClr val="4EB1E4"/>
                </a:solidFill>
              </a:rPr>
              <a:t>27cm</a:t>
            </a:r>
            <a:r>
              <a:rPr lang="en-GB" altLang="en-US" sz="2400" b="1" baseline="30000" dirty="0">
                <a:solidFill>
                  <a:srgbClr val="4EB1E4"/>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nodeType="afterGroup">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 grpId="0" animBg="1"/>
      <p:bldP spid="4" grpId="0" animBg="1"/>
      <p:bldP spid="11" grpId="0"/>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67A7FB1E-768D-4870-9BBF-99EFF2CEBB3B}"/>
              </a:ext>
            </a:extLst>
          </p:cNvPr>
          <p:cNvSpPr>
            <a:spLocks noGrp="1"/>
          </p:cNvSpPr>
          <p:nvPr>
            <p:ph type="title"/>
          </p:nvPr>
        </p:nvSpPr>
        <p:spPr>
          <a:xfrm>
            <a:off x="1981201" y="479426"/>
            <a:ext cx="8220075" cy="993775"/>
          </a:xfrm>
        </p:spPr>
        <p:txBody>
          <a:bodyPr/>
          <a:lstStyle/>
          <a:p>
            <a:pPr eaLnBrk="1" hangingPunct="1"/>
            <a:r>
              <a:rPr lang="en-GB" altLang="en-US" sz="3600"/>
              <a:t>Estimating</a:t>
            </a:r>
          </a:p>
        </p:txBody>
      </p:sp>
      <p:sp>
        <p:nvSpPr>
          <p:cNvPr id="6" name="Rectangle 5">
            <a:extLst>
              <a:ext uri="{FF2B5EF4-FFF2-40B4-BE49-F238E27FC236}">
                <a16:creationId xmlns:a16="http://schemas.microsoft.com/office/drawing/2014/main" id="{24592D82-B64B-4637-9399-769587C477E4}"/>
              </a:ext>
            </a:extLst>
          </p:cNvPr>
          <p:cNvSpPr>
            <a:spLocks/>
          </p:cNvSpPr>
          <p:nvPr/>
        </p:nvSpPr>
        <p:spPr bwMode="auto">
          <a:xfrm>
            <a:off x="7507288" y="1268414"/>
            <a:ext cx="2405062"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Because we didn’t know the exact area for the two previous sides, we made a guess. This is called an estimate. </a:t>
            </a:r>
            <a:r>
              <a:rPr lang="en-GB" altLang="en-US"/>
              <a:t>We didn't just randomly guess, though; we used our knowledge and skills and made an educated guess.</a:t>
            </a:r>
            <a:endParaRPr lang="en-GB" altLang="en-US">
              <a:solidFill>
                <a:schemeClr val="tx1"/>
              </a:solidFill>
            </a:endParaRPr>
          </a:p>
        </p:txBody>
      </p:sp>
      <p:graphicFrame>
        <p:nvGraphicFramePr>
          <p:cNvPr id="10" name="Table 9">
            <a:extLst>
              <a:ext uri="{FF2B5EF4-FFF2-40B4-BE49-F238E27FC236}">
                <a16:creationId xmlns:a16="http://schemas.microsoft.com/office/drawing/2014/main" id="{0B17FAA1-0C1E-4C1C-BCE2-FA5AA43E8667}"/>
              </a:ext>
            </a:extLst>
          </p:cNvPr>
          <p:cNvGraphicFramePr>
            <a:graphicFrameLocks noGrp="1"/>
          </p:cNvGraphicFramePr>
          <p:nvPr/>
        </p:nvGraphicFramePr>
        <p:xfrm>
          <a:off x="2279651" y="1268413"/>
          <a:ext cx="5040308" cy="5040308"/>
        </p:xfrm>
        <a:graphic>
          <a:graphicData uri="http://schemas.openxmlformats.org/drawingml/2006/table">
            <a:tbl>
              <a:tblPr firstRow="1" bandRow="1">
                <a:tableStyleId>{5C22544A-7EE6-4342-B048-85BDC9FD1C3A}</a:tableStyleId>
              </a:tblPr>
              <a:tblGrid>
                <a:gridCol w="360022">
                  <a:extLst>
                    <a:ext uri="{9D8B030D-6E8A-4147-A177-3AD203B41FA5}">
                      <a16:colId xmlns:a16="http://schemas.microsoft.com/office/drawing/2014/main" val="20000"/>
                    </a:ext>
                  </a:extLst>
                </a:gridCol>
                <a:gridCol w="360022">
                  <a:extLst>
                    <a:ext uri="{9D8B030D-6E8A-4147-A177-3AD203B41FA5}">
                      <a16:colId xmlns:a16="http://schemas.microsoft.com/office/drawing/2014/main" val="20001"/>
                    </a:ext>
                  </a:extLst>
                </a:gridCol>
                <a:gridCol w="360022">
                  <a:extLst>
                    <a:ext uri="{9D8B030D-6E8A-4147-A177-3AD203B41FA5}">
                      <a16:colId xmlns:a16="http://schemas.microsoft.com/office/drawing/2014/main" val="20002"/>
                    </a:ext>
                  </a:extLst>
                </a:gridCol>
                <a:gridCol w="360022">
                  <a:extLst>
                    <a:ext uri="{9D8B030D-6E8A-4147-A177-3AD203B41FA5}">
                      <a16:colId xmlns:a16="http://schemas.microsoft.com/office/drawing/2014/main" val="20003"/>
                    </a:ext>
                  </a:extLst>
                </a:gridCol>
                <a:gridCol w="360022">
                  <a:extLst>
                    <a:ext uri="{9D8B030D-6E8A-4147-A177-3AD203B41FA5}">
                      <a16:colId xmlns:a16="http://schemas.microsoft.com/office/drawing/2014/main" val="20004"/>
                    </a:ext>
                  </a:extLst>
                </a:gridCol>
                <a:gridCol w="360022">
                  <a:extLst>
                    <a:ext uri="{9D8B030D-6E8A-4147-A177-3AD203B41FA5}">
                      <a16:colId xmlns:a16="http://schemas.microsoft.com/office/drawing/2014/main" val="20005"/>
                    </a:ext>
                  </a:extLst>
                </a:gridCol>
                <a:gridCol w="360022">
                  <a:extLst>
                    <a:ext uri="{9D8B030D-6E8A-4147-A177-3AD203B41FA5}">
                      <a16:colId xmlns:a16="http://schemas.microsoft.com/office/drawing/2014/main" val="20006"/>
                    </a:ext>
                  </a:extLst>
                </a:gridCol>
                <a:gridCol w="360022">
                  <a:extLst>
                    <a:ext uri="{9D8B030D-6E8A-4147-A177-3AD203B41FA5}">
                      <a16:colId xmlns:a16="http://schemas.microsoft.com/office/drawing/2014/main" val="20007"/>
                    </a:ext>
                  </a:extLst>
                </a:gridCol>
                <a:gridCol w="360022">
                  <a:extLst>
                    <a:ext uri="{9D8B030D-6E8A-4147-A177-3AD203B41FA5}">
                      <a16:colId xmlns:a16="http://schemas.microsoft.com/office/drawing/2014/main" val="20008"/>
                    </a:ext>
                  </a:extLst>
                </a:gridCol>
                <a:gridCol w="360022">
                  <a:extLst>
                    <a:ext uri="{9D8B030D-6E8A-4147-A177-3AD203B41FA5}">
                      <a16:colId xmlns:a16="http://schemas.microsoft.com/office/drawing/2014/main" val="20009"/>
                    </a:ext>
                  </a:extLst>
                </a:gridCol>
                <a:gridCol w="360022">
                  <a:extLst>
                    <a:ext uri="{9D8B030D-6E8A-4147-A177-3AD203B41FA5}">
                      <a16:colId xmlns:a16="http://schemas.microsoft.com/office/drawing/2014/main" val="20010"/>
                    </a:ext>
                  </a:extLst>
                </a:gridCol>
                <a:gridCol w="360022">
                  <a:extLst>
                    <a:ext uri="{9D8B030D-6E8A-4147-A177-3AD203B41FA5}">
                      <a16:colId xmlns:a16="http://schemas.microsoft.com/office/drawing/2014/main" val="20011"/>
                    </a:ext>
                  </a:extLst>
                </a:gridCol>
                <a:gridCol w="360022">
                  <a:extLst>
                    <a:ext uri="{9D8B030D-6E8A-4147-A177-3AD203B41FA5}">
                      <a16:colId xmlns:a16="http://schemas.microsoft.com/office/drawing/2014/main" val="20012"/>
                    </a:ext>
                  </a:extLst>
                </a:gridCol>
                <a:gridCol w="360022">
                  <a:extLst>
                    <a:ext uri="{9D8B030D-6E8A-4147-A177-3AD203B41FA5}">
                      <a16:colId xmlns:a16="http://schemas.microsoft.com/office/drawing/2014/main" val="20013"/>
                    </a:ext>
                  </a:extLst>
                </a:gridCol>
              </a:tblGrid>
              <a:tr h="360022">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B1E4"/>
                    </a:solid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13543" name="Rectangle 10">
            <a:extLst>
              <a:ext uri="{FF2B5EF4-FFF2-40B4-BE49-F238E27FC236}">
                <a16:creationId xmlns:a16="http://schemas.microsoft.com/office/drawing/2014/main" id="{B9117873-FCC9-4ADF-B2D5-9D0B47763D96}"/>
              </a:ext>
            </a:extLst>
          </p:cNvPr>
          <p:cNvSpPr>
            <a:spLocks/>
          </p:cNvSpPr>
          <p:nvPr/>
        </p:nvSpPr>
        <p:spPr bwMode="auto">
          <a:xfrm>
            <a:off x="3327401" y="1501613"/>
            <a:ext cx="720725" cy="67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1cm</a:t>
            </a:r>
            <a:r>
              <a:rPr lang="en-GB" altLang="en-US" baseline="30000">
                <a:solidFill>
                  <a:schemeClr val="tx1"/>
                </a:solidFill>
              </a:rPr>
              <a:t>2</a:t>
            </a:r>
          </a:p>
        </p:txBody>
      </p:sp>
      <p:sp>
        <p:nvSpPr>
          <p:cNvPr id="12" name="Arrow: Up 11">
            <a:extLst>
              <a:ext uri="{FF2B5EF4-FFF2-40B4-BE49-F238E27FC236}">
                <a16:creationId xmlns:a16="http://schemas.microsoft.com/office/drawing/2014/main" id="{9F4BB886-6AA3-4119-B04F-93A73FBF4F25}"/>
              </a:ext>
            </a:extLst>
          </p:cNvPr>
          <p:cNvSpPr/>
          <p:nvPr/>
        </p:nvSpPr>
        <p:spPr>
          <a:xfrm>
            <a:off x="2466976" y="2362200"/>
            <a:ext cx="2124075" cy="3219450"/>
          </a:xfrm>
          <a:prstGeom prst="upArrow">
            <a:avLst/>
          </a:prstGeom>
          <a:noFill/>
          <a:ln w="57150">
            <a:solidFill>
              <a:srgbClr val="87BD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Wave 12">
            <a:extLst>
              <a:ext uri="{FF2B5EF4-FFF2-40B4-BE49-F238E27FC236}">
                <a16:creationId xmlns:a16="http://schemas.microsoft.com/office/drawing/2014/main" id="{51667E26-4302-4D68-A263-152D44381E98}"/>
              </a:ext>
            </a:extLst>
          </p:cNvPr>
          <p:cNvSpPr/>
          <p:nvPr/>
        </p:nvSpPr>
        <p:spPr>
          <a:xfrm>
            <a:off x="4476751" y="3781426"/>
            <a:ext cx="2447925" cy="1819275"/>
          </a:xfrm>
          <a:prstGeom prst="wave">
            <a:avLst/>
          </a:prstGeom>
          <a:noFill/>
          <a:ln w="57150">
            <a:solidFill>
              <a:srgbClr val="ED74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D85B6693-06EA-4FF3-94FF-3D1A110072FC}"/>
              </a:ext>
            </a:extLst>
          </p:cNvPr>
          <p:cNvSpPr>
            <a:spLocks noGrp="1"/>
          </p:cNvSpPr>
          <p:nvPr>
            <p:ph type="title"/>
          </p:nvPr>
        </p:nvSpPr>
        <p:spPr>
          <a:xfrm>
            <a:off x="1981201" y="479426"/>
            <a:ext cx="8220075" cy="993775"/>
          </a:xfrm>
        </p:spPr>
        <p:txBody>
          <a:bodyPr/>
          <a:lstStyle/>
          <a:p>
            <a:pPr eaLnBrk="1" hangingPunct="1"/>
            <a:r>
              <a:rPr lang="en-GB" altLang="en-US" sz="3600"/>
              <a:t>Estimate</a:t>
            </a:r>
          </a:p>
        </p:txBody>
      </p:sp>
      <p:sp>
        <p:nvSpPr>
          <p:cNvPr id="6" name="Rectangle 5">
            <a:extLst>
              <a:ext uri="{FF2B5EF4-FFF2-40B4-BE49-F238E27FC236}">
                <a16:creationId xmlns:a16="http://schemas.microsoft.com/office/drawing/2014/main" id="{1EBCB098-E050-4E17-8EDB-BAB366A370C5}"/>
              </a:ext>
            </a:extLst>
          </p:cNvPr>
          <p:cNvSpPr>
            <a:spLocks/>
          </p:cNvSpPr>
          <p:nvPr/>
        </p:nvSpPr>
        <p:spPr bwMode="auto">
          <a:xfrm>
            <a:off x="7507288" y="3429001"/>
            <a:ext cx="2405062" cy="771525"/>
          </a:xfrm>
          <a:prstGeom prst="rect">
            <a:avLst/>
          </a:prstGeom>
          <a:solidFill>
            <a:srgbClr val="ED74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Can you estimate the area of this shape?</a:t>
            </a:r>
          </a:p>
        </p:txBody>
      </p:sp>
      <p:graphicFrame>
        <p:nvGraphicFramePr>
          <p:cNvPr id="10" name="Table 9">
            <a:extLst>
              <a:ext uri="{FF2B5EF4-FFF2-40B4-BE49-F238E27FC236}">
                <a16:creationId xmlns:a16="http://schemas.microsoft.com/office/drawing/2014/main" id="{42C9053C-0954-4481-B23E-F7FCE3B2B3F7}"/>
              </a:ext>
            </a:extLst>
          </p:cNvPr>
          <p:cNvGraphicFramePr>
            <a:graphicFrameLocks noGrp="1"/>
          </p:cNvGraphicFramePr>
          <p:nvPr/>
        </p:nvGraphicFramePr>
        <p:xfrm>
          <a:off x="2279651" y="1268413"/>
          <a:ext cx="5040308" cy="5040308"/>
        </p:xfrm>
        <a:graphic>
          <a:graphicData uri="http://schemas.openxmlformats.org/drawingml/2006/table">
            <a:tbl>
              <a:tblPr firstRow="1" bandRow="1">
                <a:tableStyleId>{5C22544A-7EE6-4342-B048-85BDC9FD1C3A}</a:tableStyleId>
              </a:tblPr>
              <a:tblGrid>
                <a:gridCol w="360022">
                  <a:extLst>
                    <a:ext uri="{9D8B030D-6E8A-4147-A177-3AD203B41FA5}">
                      <a16:colId xmlns:a16="http://schemas.microsoft.com/office/drawing/2014/main" val="20000"/>
                    </a:ext>
                  </a:extLst>
                </a:gridCol>
                <a:gridCol w="360022">
                  <a:extLst>
                    <a:ext uri="{9D8B030D-6E8A-4147-A177-3AD203B41FA5}">
                      <a16:colId xmlns:a16="http://schemas.microsoft.com/office/drawing/2014/main" val="20001"/>
                    </a:ext>
                  </a:extLst>
                </a:gridCol>
                <a:gridCol w="360022">
                  <a:extLst>
                    <a:ext uri="{9D8B030D-6E8A-4147-A177-3AD203B41FA5}">
                      <a16:colId xmlns:a16="http://schemas.microsoft.com/office/drawing/2014/main" val="20002"/>
                    </a:ext>
                  </a:extLst>
                </a:gridCol>
                <a:gridCol w="360022">
                  <a:extLst>
                    <a:ext uri="{9D8B030D-6E8A-4147-A177-3AD203B41FA5}">
                      <a16:colId xmlns:a16="http://schemas.microsoft.com/office/drawing/2014/main" val="20003"/>
                    </a:ext>
                  </a:extLst>
                </a:gridCol>
                <a:gridCol w="360022">
                  <a:extLst>
                    <a:ext uri="{9D8B030D-6E8A-4147-A177-3AD203B41FA5}">
                      <a16:colId xmlns:a16="http://schemas.microsoft.com/office/drawing/2014/main" val="20004"/>
                    </a:ext>
                  </a:extLst>
                </a:gridCol>
                <a:gridCol w="360022">
                  <a:extLst>
                    <a:ext uri="{9D8B030D-6E8A-4147-A177-3AD203B41FA5}">
                      <a16:colId xmlns:a16="http://schemas.microsoft.com/office/drawing/2014/main" val="20005"/>
                    </a:ext>
                  </a:extLst>
                </a:gridCol>
                <a:gridCol w="360022">
                  <a:extLst>
                    <a:ext uri="{9D8B030D-6E8A-4147-A177-3AD203B41FA5}">
                      <a16:colId xmlns:a16="http://schemas.microsoft.com/office/drawing/2014/main" val="20006"/>
                    </a:ext>
                  </a:extLst>
                </a:gridCol>
                <a:gridCol w="360022">
                  <a:extLst>
                    <a:ext uri="{9D8B030D-6E8A-4147-A177-3AD203B41FA5}">
                      <a16:colId xmlns:a16="http://schemas.microsoft.com/office/drawing/2014/main" val="20007"/>
                    </a:ext>
                  </a:extLst>
                </a:gridCol>
                <a:gridCol w="360022">
                  <a:extLst>
                    <a:ext uri="{9D8B030D-6E8A-4147-A177-3AD203B41FA5}">
                      <a16:colId xmlns:a16="http://schemas.microsoft.com/office/drawing/2014/main" val="20008"/>
                    </a:ext>
                  </a:extLst>
                </a:gridCol>
                <a:gridCol w="360022">
                  <a:extLst>
                    <a:ext uri="{9D8B030D-6E8A-4147-A177-3AD203B41FA5}">
                      <a16:colId xmlns:a16="http://schemas.microsoft.com/office/drawing/2014/main" val="20009"/>
                    </a:ext>
                  </a:extLst>
                </a:gridCol>
                <a:gridCol w="360022">
                  <a:extLst>
                    <a:ext uri="{9D8B030D-6E8A-4147-A177-3AD203B41FA5}">
                      <a16:colId xmlns:a16="http://schemas.microsoft.com/office/drawing/2014/main" val="20010"/>
                    </a:ext>
                  </a:extLst>
                </a:gridCol>
                <a:gridCol w="360022">
                  <a:extLst>
                    <a:ext uri="{9D8B030D-6E8A-4147-A177-3AD203B41FA5}">
                      <a16:colId xmlns:a16="http://schemas.microsoft.com/office/drawing/2014/main" val="20011"/>
                    </a:ext>
                  </a:extLst>
                </a:gridCol>
                <a:gridCol w="360022">
                  <a:extLst>
                    <a:ext uri="{9D8B030D-6E8A-4147-A177-3AD203B41FA5}">
                      <a16:colId xmlns:a16="http://schemas.microsoft.com/office/drawing/2014/main" val="20012"/>
                    </a:ext>
                  </a:extLst>
                </a:gridCol>
                <a:gridCol w="360022">
                  <a:extLst>
                    <a:ext uri="{9D8B030D-6E8A-4147-A177-3AD203B41FA5}">
                      <a16:colId xmlns:a16="http://schemas.microsoft.com/office/drawing/2014/main" val="20013"/>
                    </a:ext>
                  </a:extLst>
                </a:gridCol>
              </a:tblGrid>
              <a:tr h="360022">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B1E4"/>
                    </a:solid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14567" name="Rectangle 10">
            <a:extLst>
              <a:ext uri="{FF2B5EF4-FFF2-40B4-BE49-F238E27FC236}">
                <a16:creationId xmlns:a16="http://schemas.microsoft.com/office/drawing/2014/main" id="{F88D8024-41D0-4F3D-9B22-479726FC44F2}"/>
              </a:ext>
            </a:extLst>
          </p:cNvPr>
          <p:cNvSpPr>
            <a:spLocks/>
          </p:cNvSpPr>
          <p:nvPr/>
        </p:nvSpPr>
        <p:spPr bwMode="auto">
          <a:xfrm>
            <a:off x="3327401" y="1501613"/>
            <a:ext cx="720725" cy="67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1cm</a:t>
            </a:r>
            <a:r>
              <a:rPr lang="en-GB" altLang="en-US" baseline="30000">
                <a:solidFill>
                  <a:schemeClr val="tx1"/>
                </a:solidFill>
              </a:rPr>
              <a:t>2</a:t>
            </a:r>
          </a:p>
        </p:txBody>
      </p:sp>
      <p:sp>
        <p:nvSpPr>
          <p:cNvPr id="2" name="Pentagon 1">
            <a:extLst>
              <a:ext uri="{FF2B5EF4-FFF2-40B4-BE49-F238E27FC236}">
                <a16:creationId xmlns:a16="http://schemas.microsoft.com/office/drawing/2014/main" id="{29900425-1160-4655-A9FD-3C1ABBAF19F9}"/>
              </a:ext>
            </a:extLst>
          </p:cNvPr>
          <p:cNvSpPr/>
          <p:nvPr/>
        </p:nvSpPr>
        <p:spPr>
          <a:xfrm>
            <a:off x="2952751" y="2371726"/>
            <a:ext cx="2257425" cy="2105025"/>
          </a:xfrm>
          <a:prstGeom prst="pentagon">
            <a:avLst/>
          </a:prstGeom>
          <a:noFill/>
          <a:ln w="57150">
            <a:solidFill>
              <a:srgbClr val="ED74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a:extLst>
              <a:ext uri="{FF2B5EF4-FFF2-40B4-BE49-F238E27FC236}">
                <a16:creationId xmlns:a16="http://schemas.microsoft.com/office/drawing/2014/main" id="{23FE11D0-7AF5-4696-BD53-D669C48C04BC}"/>
              </a:ext>
            </a:extLst>
          </p:cNvPr>
          <p:cNvSpPr>
            <a:spLocks/>
          </p:cNvSpPr>
          <p:nvPr/>
        </p:nvSpPr>
        <p:spPr bwMode="auto">
          <a:xfrm>
            <a:off x="7507288" y="4362451"/>
            <a:ext cx="24050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Check the area by counting the squares.</a:t>
            </a:r>
          </a:p>
        </p:txBody>
      </p:sp>
      <p:sp>
        <p:nvSpPr>
          <p:cNvPr id="8" name="Rectangle 7">
            <a:extLst>
              <a:ext uri="{FF2B5EF4-FFF2-40B4-BE49-F238E27FC236}">
                <a16:creationId xmlns:a16="http://schemas.microsoft.com/office/drawing/2014/main" id="{FF256860-596A-4F52-9BFD-E1BE344919E7}"/>
              </a:ext>
            </a:extLst>
          </p:cNvPr>
          <p:cNvSpPr>
            <a:spLocks/>
          </p:cNvSpPr>
          <p:nvPr/>
        </p:nvSpPr>
        <p:spPr bwMode="auto">
          <a:xfrm>
            <a:off x="3792538" y="5086352"/>
            <a:ext cx="1133475" cy="588962"/>
          </a:xfrm>
          <a:prstGeom prst="rect">
            <a:avLst/>
          </a:prstGeom>
          <a:solidFill>
            <a:schemeClr val="accent1">
              <a:lumMod val="20000"/>
              <a:lumOff val="80000"/>
            </a:schemeClr>
          </a:solidFill>
          <a:ln>
            <a:noFill/>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b="1" dirty="0">
                <a:solidFill>
                  <a:srgbClr val="4EB1E4"/>
                </a:solidFill>
              </a:rPr>
              <a:t>26cm</a:t>
            </a:r>
            <a:r>
              <a:rPr lang="en-GB" altLang="en-US" sz="2400" b="1" baseline="30000" dirty="0">
                <a:solidFill>
                  <a:srgbClr val="4EB1E4"/>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a:extLst>
              <a:ext uri="{FF2B5EF4-FFF2-40B4-BE49-F238E27FC236}">
                <a16:creationId xmlns:a16="http://schemas.microsoft.com/office/drawing/2014/main" id="{A8D42A5D-C45E-486E-A732-D4EDF97D9EF0}"/>
              </a:ext>
            </a:extLst>
          </p:cNvPr>
          <p:cNvSpPr>
            <a:spLocks noGrp="1"/>
          </p:cNvSpPr>
          <p:nvPr>
            <p:ph type="title"/>
          </p:nvPr>
        </p:nvSpPr>
        <p:spPr>
          <a:xfrm>
            <a:off x="1981201" y="479426"/>
            <a:ext cx="8220075" cy="993775"/>
          </a:xfrm>
        </p:spPr>
        <p:txBody>
          <a:bodyPr/>
          <a:lstStyle/>
          <a:p>
            <a:pPr eaLnBrk="1" hangingPunct="1"/>
            <a:r>
              <a:rPr lang="en-GB" altLang="en-US" sz="3600"/>
              <a:t>Estimate</a:t>
            </a:r>
          </a:p>
        </p:txBody>
      </p:sp>
      <p:sp>
        <p:nvSpPr>
          <p:cNvPr id="6" name="Rectangle 5">
            <a:extLst>
              <a:ext uri="{FF2B5EF4-FFF2-40B4-BE49-F238E27FC236}">
                <a16:creationId xmlns:a16="http://schemas.microsoft.com/office/drawing/2014/main" id="{6BD60E09-7D5F-425A-93E2-E21DC4134FDD}"/>
              </a:ext>
            </a:extLst>
          </p:cNvPr>
          <p:cNvSpPr>
            <a:spLocks/>
          </p:cNvSpPr>
          <p:nvPr/>
        </p:nvSpPr>
        <p:spPr bwMode="auto">
          <a:xfrm>
            <a:off x="7507288" y="3429001"/>
            <a:ext cx="2405062" cy="771525"/>
          </a:xfrm>
          <a:prstGeom prst="rect">
            <a:avLst/>
          </a:prstGeom>
          <a:solidFill>
            <a:srgbClr val="87BD3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Can you estimate the area of this shape?</a:t>
            </a:r>
          </a:p>
        </p:txBody>
      </p:sp>
      <p:graphicFrame>
        <p:nvGraphicFramePr>
          <p:cNvPr id="10" name="Table 9">
            <a:extLst>
              <a:ext uri="{FF2B5EF4-FFF2-40B4-BE49-F238E27FC236}">
                <a16:creationId xmlns:a16="http://schemas.microsoft.com/office/drawing/2014/main" id="{689B369B-F154-44EC-B6D9-3E992C7E90CA}"/>
              </a:ext>
            </a:extLst>
          </p:cNvPr>
          <p:cNvGraphicFramePr>
            <a:graphicFrameLocks noGrp="1"/>
          </p:cNvGraphicFramePr>
          <p:nvPr/>
        </p:nvGraphicFramePr>
        <p:xfrm>
          <a:off x="2279651" y="1268413"/>
          <a:ext cx="5040308" cy="5040308"/>
        </p:xfrm>
        <a:graphic>
          <a:graphicData uri="http://schemas.openxmlformats.org/drawingml/2006/table">
            <a:tbl>
              <a:tblPr firstRow="1" bandRow="1">
                <a:tableStyleId>{5C22544A-7EE6-4342-B048-85BDC9FD1C3A}</a:tableStyleId>
              </a:tblPr>
              <a:tblGrid>
                <a:gridCol w="360022">
                  <a:extLst>
                    <a:ext uri="{9D8B030D-6E8A-4147-A177-3AD203B41FA5}">
                      <a16:colId xmlns:a16="http://schemas.microsoft.com/office/drawing/2014/main" val="20000"/>
                    </a:ext>
                  </a:extLst>
                </a:gridCol>
                <a:gridCol w="360022">
                  <a:extLst>
                    <a:ext uri="{9D8B030D-6E8A-4147-A177-3AD203B41FA5}">
                      <a16:colId xmlns:a16="http://schemas.microsoft.com/office/drawing/2014/main" val="20001"/>
                    </a:ext>
                  </a:extLst>
                </a:gridCol>
                <a:gridCol w="360022">
                  <a:extLst>
                    <a:ext uri="{9D8B030D-6E8A-4147-A177-3AD203B41FA5}">
                      <a16:colId xmlns:a16="http://schemas.microsoft.com/office/drawing/2014/main" val="20002"/>
                    </a:ext>
                  </a:extLst>
                </a:gridCol>
                <a:gridCol w="360022">
                  <a:extLst>
                    <a:ext uri="{9D8B030D-6E8A-4147-A177-3AD203B41FA5}">
                      <a16:colId xmlns:a16="http://schemas.microsoft.com/office/drawing/2014/main" val="20003"/>
                    </a:ext>
                  </a:extLst>
                </a:gridCol>
                <a:gridCol w="360022">
                  <a:extLst>
                    <a:ext uri="{9D8B030D-6E8A-4147-A177-3AD203B41FA5}">
                      <a16:colId xmlns:a16="http://schemas.microsoft.com/office/drawing/2014/main" val="20004"/>
                    </a:ext>
                  </a:extLst>
                </a:gridCol>
                <a:gridCol w="360022">
                  <a:extLst>
                    <a:ext uri="{9D8B030D-6E8A-4147-A177-3AD203B41FA5}">
                      <a16:colId xmlns:a16="http://schemas.microsoft.com/office/drawing/2014/main" val="20005"/>
                    </a:ext>
                  </a:extLst>
                </a:gridCol>
                <a:gridCol w="360022">
                  <a:extLst>
                    <a:ext uri="{9D8B030D-6E8A-4147-A177-3AD203B41FA5}">
                      <a16:colId xmlns:a16="http://schemas.microsoft.com/office/drawing/2014/main" val="20006"/>
                    </a:ext>
                  </a:extLst>
                </a:gridCol>
                <a:gridCol w="360022">
                  <a:extLst>
                    <a:ext uri="{9D8B030D-6E8A-4147-A177-3AD203B41FA5}">
                      <a16:colId xmlns:a16="http://schemas.microsoft.com/office/drawing/2014/main" val="20007"/>
                    </a:ext>
                  </a:extLst>
                </a:gridCol>
                <a:gridCol w="360022">
                  <a:extLst>
                    <a:ext uri="{9D8B030D-6E8A-4147-A177-3AD203B41FA5}">
                      <a16:colId xmlns:a16="http://schemas.microsoft.com/office/drawing/2014/main" val="20008"/>
                    </a:ext>
                  </a:extLst>
                </a:gridCol>
                <a:gridCol w="360022">
                  <a:extLst>
                    <a:ext uri="{9D8B030D-6E8A-4147-A177-3AD203B41FA5}">
                      <a16:colId xmlns:a16="http://schemas.microsoft.com/office/drawing/2014/main" val="20009"/>
                    </a:ext>
                  </a:extLst>
                </a:gridCol>
                <a:gridCol w="360022">
                  <a:extLst>
                    <a:ext uri="{9D8B030D-6E8A-4147-A177-3AD203B41FA5}">
                      <a16:colId xmlns:a16="http://schemas.microsoft.com/office/drawing/2014/main" val="20010"/>
                    </a:ext>
                  </a:extLst>
                </a:gridCol>
                <a:gridCol w="360022">
                  <a:extLst>
                    <a:ext uri="{9D8B030D-6E8A-4147-A177-3AD203B41FA5}">
                      <a16:colId xmlns:a16="http://schemas.microsoft.com/office/drawing/2014/main" val="20011"/>
                    </a:ext>
                  </a:extLst>
                </a:gridCol>
                <a:gridCol w="360022">
                  <a:extLst>
                    <a:ext uri="{9D8B030D-6E8A-4147-A177-3AD203B41FA5}">
                      <a16:colId xmlns:a16="http://schemas.microsoft.com/office/drawing/2014/main" val="20012"/>
                    </a:ext>
                  </a:extLst>
                </a:gridCol>
                <a:gridCol w="360022">
                  <a:extLst>
                    <a:ext uri="{9D8B030D-6E8A-4147-A177-3AD203B41FA5}">
                      <a16:colId xmlns:a16="http://schemas.microsoft.com/office/drawing/2014/main" val="20013"/>
                    </a:ext>
                  </a:extLst>
                </a:gridCol>
              </a:tblGrid>
              <a:tr h="360022">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B1E4"/>
                    </a:solid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15591" name="Rectangle 10">
            <a:extLst>
              <a:ext uri="{FF2B5EF4-FFF2-40B4-BE49-F238E27FC236}">
                <a16:creationId xmlns:a16="http://schemas.microsoft.com/office/drawing/2014/main" id="{9B2A4231-2E1D-48A3-A936-542E286AD0BD}"/>
              </a:ext>
            </a:extLst>
          </p:cNvPr>
          <p:cNvSpPr>
            <a:spLocks/>
          </p:cNvSpPr>
          <p:nvPr/>
        </p:nvSpPr>
        <p:spPr bwMode="auto">
          <a:xfrm>
            <a:off x="3327401" y="1501613"/>
            <a:ext cx="720725" cy="67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1cm</a:t>
            </a:r>
            <a:r>
              <a:rPr lang="en-GB" altLang="en-US" baseline="30000">
                <a:solidFill>
                  <a:schemeClr val="tx1"/>
                </a:solidFill>
              </a:rPr>
              <a:t>2</a:t>
            </a:r>
          </a:p>
        </p:txBody>
      </p:sp>
      <p:sp>
        <p:nvSpPr>
          <p:cNvPr id="9" name="Rectangle 8">
            <a:extLst>
              <a:ext uri="{FF2B5EF4-FFF2-40B4-BE49-F238E27FC236}">
                <a16:creationId xmlns:a16="http://schemas.microsoft.com/office/drawing/2014/main" id="{09D71D51-685E-44F0-A5C1-6B58A382E6A3}"/>
              </a:ext>
            </a:extLst>
          </p:cNvPr>
          <p:cNvSpPr>
            <a:spLocks/>
          </p:cNvSpPr>
          <p:nvPr/>
        </p:nvSpPr>
        <p:spPr bwMode="auto">
          <a:xfrm>
            <a:off x="7507288" y="4362451"/>
            <a:ext cx="24050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Check the area by counting the squares.</a:t>
            </a:r>
          </a:p>
        </p:txBody>
      </p:sp>
      <p:sp>
        <p:nvSpPr>
          <p:cNvPr id="3" name="Isosceles Triangle 2">
            <a:extLst>
              <a:ext uri="{FF2B5EF4-FFF2-40B4-BE49-F238E27FC236}">
                <a16:creationId xmlns:a16="http://schemas.microsoft.com/office/drawing/2014/main" id="{6668A3D7-E4E2-480F-B0AC-65133CCBB474}"/>
              </a:ext>
            </a:extLst>
          </p:cNvPr>
          <p:cNvSpPr/>
          <p:nvPr/>
        </p:nvSpPr>
        <p:spPr>
          <a:xfrm>
            <a:off x="3400426" y="2343150"/>
            <a:ext cx="2809875" cy="2133600"/>
          </a:xfrm>
          <a:prstGeom prst="triangle">
            <a:avLst/>
          </a:prstGeom>
          <a:noFill/>
          <a:ln w="57150">
            <a:solidFill>
              <a:srgbClr val="87BD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a:extLst>
              <a:ext uri="{FF2B5EF4-FFF2-40B4-BE49-F238E27FC236}">
                <a16:creationId xmlns:a16="http://schemas.microsoft.com/office/drawing/2014/main" id="{F9230CF0-4D8A-4AD1-BDCD-25D6BEFA52DA}"/>
              </a:ext>
            </a:extLst>
          </p:cNvPr>
          <p:cNvSpPr>
            <a:spLocks/>
          </p:cNvSpPr>
          <p:nvPr/>
        </p:nvSpPr>
        <p:spPr bwMode="auto">
          <a:xfrm>
            <a:off x="3792538" y="5086352"/>
            <a:ext cx="1133475" cy="588962"/>
          </a:xfrm>
          <a:prstGeom prst="rect">
            <a:avLst/>
          </a:prstGeom>
          <a:solidFill>
            <a:schemeClr val="accent1">
              <a:lumMod val="20000"/>
              <a:lumOff val="80000"/>
            </a:schemeClr>
          </a:solidFill>
          <a:ln>
            <a:noFill/>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b="1" dirty="0">
                <a:solidFill>
                  <a:srgbClr val="4EB1E4"/>
                </a:solidFill>
              </a:rPr>
              <a:t>24cm</a:t>
            </a:r>
            <a:r>
              <a:rPr lang="en-GB" altLang="en-US" sz="2400" b="1" baseline="30000" dirty="0">
                <a:solidFill>
                  <a:srgbClr val="4EB1E4"/>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a:extLst>
              <a:ext uri="{FF2B5EF4-FFF2-40B4-BE49-F238E27FC236}">
                <a16:creationId xmlns:a16="http://schemas.microsoft.com/office/drawing/2014/main" id="{149FF294-76C1-4E47-A876-257F00D92D07}"/>
              </a:ext>
            </a:extLst>
          </p:cNvPr>
          <p:cNvSpPr>
            <a:spLocks noGrp="1"/>
          </p:cNvSpPr>
          <p:nvPr>
            <p:ph type="title"/>
          </p:nvPr>
        </p:nvSpPr>
        <p:spPr>
          <a:xfrm>
            <a:off x="1981201" y="479426"/>
            <a:ext cx="8220075" cy="993775"/>
          </a:xfrm>
        </p:spPr>
        <p:txBody>
          <a:bodyPr/>
          <a:lstStyle/>
          <a:p>
            <a:pPr eaLnBrk="1" hangingPunct="1"/>
            <a:r>
              <a:rPr lang="en-GB" altLang="en-US" sz="3600"/>
              <a:t>Estimate</a:t>
            </a:r>
          </a:p>
        </p:txBody>
      </p:sp>
      <p:sp>
        <p:nvSpPr>
          <p:cNvPr id="6" name="Rectangle 5">
            <a:extLst>
              <a:ext uri="{FF2B5EF4-FFF2-40B4-BE49-F238E27FC236}">
                <a16:creationId xmlns:a16="http://schemas.microsoft.com/office/drawing/2014/main" id="{8789ABE4-79DB-42CD-98F4-9D7BFFFE592D}"/>
              </a:ext>
            </a:extLst>
          </p:cNvPr>
          <p:cNvSpPr>
            <a:spLocks/>
          </p:cNvSpPr>
          <p:nvPr/>
        </p:nvSpPr>
        <p:spPr bwMode="auto">
          <a:xfrm>
            <a:off x="7507288" y="3429001"/>
            <a:ext cx="2405062" cy="771525"/>
          </a:xfrm>
          <a:prstGeom prst="rect">
            <a:avLst/>
          </a:prstGeom>
          <a:solidFill>
            <a:srgbClr val="4EB1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Can you estimate the area of this shape?</a:t>
            </a:r>
          </a:p>
        </p:txBody>
      </p:sp>
      <p:graphicFrame>
        <p:nvGraphicFramePr>
          <p:cNvPr id="10" name="Table 9">
            <a:extLst>
              <a:ext uri="{FF2B5EF4-FFF2-40B4-BE49-F238E27FC236}">
                <a16:creationId xmlns:a16="http://schemas.microsoft.com/office/drawing/2014/main" id="{0B18275E-1E82-4444-AA82-17FBA9DA0FFA}"/>
              </a:ext>
            </a:extLst>
          </p:cNvPr>
          <p:cNvGraphicFramePr>
            <a:graphicFrameLocks noGrp="1"/>
          </p:cNvGraphicFramePr>
          <p:nvPr/>
        </p:nvGraphicFramePr>
        <p:xfrm>
          <a:off x="2279651" y="1268413"/>
          <a:ext cx="5040308" cy="5040308"/>
        </p:xfrm>
        <a:graphic>
          <a:graphicData uri="http://schemas.openxmlformats.org/drawingml/2006/table">
            <a:tbl>
              <a:tblPr firstRow="1" bandRow="1">
                <a:tableStyleId>{5C22544A-7EE6-4342-B048-85BDC9FD1C3A}</a:tableStyleId>
              </a:tblPr>
              <a:tblGrid>
                <a:gridCol w="360022">
                  <a:extLst>
                    <a:ext uri="{9D8B030D-6E8A-4147-A177-3AD203B41FA5}">
                      <a16:colId xmlns:a16="http://schemas.microsoft.com/office/drawing/2014/main" val="20000"/>
                    </a:ext>
                  </a:extLst>
                </a:gridCol>
                <a:gridCol w="360022">
                  <a:extLst>
                    <a:ext uri="{9D8B030D-6E8A-4147-A177-3AD203B41FA5}">
                      <a16:colId xmlns:a16="http://schemas.microsoft.com/office/drawing/2014/main" val="20001"/>
                    </a:ext>
                  </a:extLst>
                </a:gridCol>
                <a:gridCol w="360022">
                  <a:extLst>
                    <a:ext uri="{9D8B030D-6E8A-4147-A177-3AD203B41FA5}">
                      <a16:colId xmlns:a16="http://schemas.microsoft.com/office/drawing/2014/main" val="20002"/>
                    </a:ext>
                  </a:extLst>
                </a:gridCol>
                <a:gridCol w="360022">
                  <a:extLst>
                    <a:ext uri="{9D8B030D-6E8A-4147-A177-3AD203B41FA5}">
                      <a16:colId xmlns:a16="http://schemas.microsoft.com/office/drawing/2014/main" val="20003"/>
                    </a:ext>
                  </a:extLst>
                </a:gridCol>
                <a:gridCol w="360022">
                  <a:extLst>
                    <a:ext uri="{9D8B030D-6E8A-4147-A177-3AD203B41FA5}">
                      <a16:colId xmlns:a16="http://schemas.microsoft.com/office/drawing/2014/main" val="20004"/>
                    </a:ext>
                  </a:extLst>
                </a:gridCol>
                <a:gridCol w="360022">
                  <a:extLst>
                    <a:ext uri="{9D8B030D-6E8A-4147-A177-3AD203B41FA5}">
                      <a16:colId xmlns:a16="http://schemas.microsoft.com/office/drawing/2014/main" val="20005"/>
                    </a:ext>
                  </a:extLst>
                </a:gridCol>
                <a:gridCol w="360022">
                  <a:extLst>
                    <a:ext uri="{9D8B030D-6E8A-4147-A177-3AD203B41FA5}">
                      <a16:colId xmlns:a16="http://schemas.microsoft.com/office/drawing/2014/main" val="20006"/>
                    </a:ext>
                  </a:extLst>
                </a:gridCol>
                <a:gridCol w="360022">
                  <a:extLst>
                    <a:ext uri="{9D8B030D-6E8A-4147-A177-3AD203B41FA5}">
                      <a16:colId xmlns:a16="http://schemas.microsoft.com/office/drawing/2014/main" val="20007"/>
                    </a:ext>
                  </a:extLst>
                </a:gridCol>
                <a:gridCol w="360022">
                  <a:extLst>
                    <a:ext uri="{9D8B030D-6E8A-4147-A177-3AD203B41FA5}">
                      <a16:colId xmlns:a16="http://schemas.microsoft.com/office/drawing/2014/main" val="20008"/>
                    </a:ext>
                  </a:extLst>
                </a:gridCol>
                <a:gridCol w="360022">
                  <a:extLst>
                    <a:ext uri="{9D8B030D-6E8A-4147-A177-3AD203B41FA5}">
                      <a16:colId xmlns:a16="http://schemas.microsoft.com/office/drawing/2014/main" val="20009"/>
                    </a:ext>
                  </a:extLst>
                </a:gridCol>
                <a:gridCol w="360022">
                  <a:extLst>
                    <a:ext uri="{9D8B030D-6E8A-4147-A177-3AD203B41FA5}">
                      <a16:colId xmlns:a16="http://schemas.microsoft.com/office/drawing/2014/main" val="20010"/>
                    </a:ext>
                  </a:extLst>
                </a:gridCol>
                <a:gridCol w="360022">
                  <a:extLst>
                    <a:ext uri="{9D8B030D-6E8A-4147-A177-3AD203B41FA5}">
                      <a16:colId xmlns:a16="http://schemas.microsoft.com/office/drawing/2014/main" val="20011"/>
                    </a:ext>
                  </a:extLst>
                </a:gridCol>
                <a:gridCol w="360022">
                  <a:extLst>
                    <a:ext uri="{9D8B030D-6E8A-4147-A177-3AD203B41FA5}">
                      <a16:colId xmlns:a16="http://schemas.microsoft.com/office/drawing/2014/main" val="20012"/>
                    </a:ext>
                  </a:extLst>
                </a:gridCol>
                <a:gridCol w="360022">
                  <a:extLst>
                    <a:ext uri="{9D8B030D-6E8A-4147-A177-3AD203B41FA5}">
                      <a16:colId xmlns:a16="http://schemas.microsoft.com/office/drawing/2014/main" val="20013"/>
                    </a:ext>
                  </a:extLst>
                </a:gridCol>
              </a:tblGrid>
              <a:tr h="360022">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B1E4"/>
                    </a:solid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16615" name="Rectangle 10">
            <a:extLst>
              <a:ext uri="{FF2B5EF4-FFF2-40B4-BE49-F238E27FC236}">
                <a16:creationId xmlns:a16="http://schemas.microsoft.com/office/drawing/2014/main" id="{024D0CE0-F67C-4180-9FE9-52E57F0CBC19}"/>
              </a:ext>
            </a:extLst>
          </p:cNvPr>
          <p:cNvSpPr>
            <a:spLocks/>
          </p:cNvSpPr>
          <p:nvPr/>
        </p:nvSpPr>
        <p:spPr bwMode="auto">
          <a:xfrm>
            <a:off x="3327401" y="1501613"/>
            <a:ext cx="720725" cy="67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1cm</a:t>
            </a:r>
            <a:r>
              <a:rPr lang="en-GB" altLang="en-US" baseline="30000">
                <a:solidFill>
                  <a:schemeClr val="tx1"/>
                </a:solidFill>
              </a:rPr>
              <a:t>2</a:t>
            </a:r>
          </a:p>
        </p:txBody>
      </p:sp>
      <p:sp>
        <p:nvSpPr>
          <p:cNvPr id="9" name="Rectangle 8">
            <a:extLst>
              <a:ext uri="{FF2B5EF4-FFF2-40B4-BE49-F238E27FC236}">
                <a16:creationId xmlns:a16="http://schemas.microsoft.com/office/drawing/2014/main" id="{8CC4F10A-E2F4-4822-B037-EFE97FF16024}"/>
              </a:ext>
            </a:extLst>
          </p:cNvPr>
          <p:cNvSpPr>
            <a:spLocks/>
          </p:cNvSpPr>
          <p:nvPr/>
        </p:nvSpPr>
        <p:spPr bwMode="auto">
          <a:xfrm>
            <a:off x="7507288" y="4362451"/>
            <a:ext cx="24050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Check the area by counting the squares.</a:t>
            </a:r>
          </a:p>
        </p:txBody>
      </p:sp>
      <p:sp>
        <p:nvSpPr>
          <p:cNvPr id="2" name="Hexagon 1">
            <a:extLst>
              <a:ext uri="{FF2B5EF4-FFF2-40B4-BE49-F238E27FC236}">
                <a16:creationId xmlns:a16="http://schemas.microsoft.com/office/drawing/2014/main" id="{990A710E-A0A2-4F83-AD80-81319EB8BF11}"/>
              </a:ext>
            </a:extLst>
          </p:cNvPr>
          <p:cNvSpPr/>
          <p:nvPr/>
        </p:nvSpPr>
        <p:spPr>
          <a:xfrm>
            <a:off x="3548064" y="2381250"/>
            <a:ext cx="2452687" cy="2090738"/>
          </a:xfrm>
          <a:prstGeom prst="hexagon">
            <a:avLst/>
          </a:prstGeom>
          <a:noFill/>
          <a:ln w="57150">
            <a:solidFill>
              <a:srgbClr val="4EB1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a:extLst>
              <a:ext uri="{FF2B5EF4-FFF2-40B4-BE49-F238E27FC236}">
                <a16:creationId xmlns:a16="http://schemas.microsoft.com/office/drawing/2014/main" id="{F053FBDD-BA83-4922-9B85-ADCF502D1989}"/>
              </a:ext>
            </a:extLst>
          </p:cNvPr>
          <p:cNvSpPr>
            <a:spLocks/>
          </p:cNvSpPr>
          <p:nvPr/>
        </p:nvSpPr>
        <p:spPr bwMode="auto">
          <a:xfrm>
            <a:off x="3792538" y="5086352"/>
            <a:ext cx="1133475" cy="588962"/>
          </a:xfrm>
          <a:prstGeom prst="rect">
            <a:avLst/>
          </a:prstGeom>
          <a:solidFill>
            <a:schemeClr val="accent1">
              <a:lumMod val="20000"/>
              <a:lumOff val="80000"/>
            </a:schemeClr>
          </a:solidFill>
          <a:ln>
            <a:noFill/>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b="1" dirty="0">
                <a:solidFill>
                  <a:srgbClr val="4EB1E4"/>
                </a:solidFill>
              </a:rPr>
              <a:t>32cm</a:t>
            </a:r>
            <a:r>
              <a:rPr lang="en-GB" altLang="en-US" sz="2400" b="1" baseline="30000" dirty="0">
                <a:solidFill>
                  <a:srgbClr val="4EB1E4"/>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F7EDE6-869F-4811-BA10-3D9EE9B8C975}"/>
              </a:ext>
            </a:extLst>
          </p:cNvPr>
          <p:cNvSpPr txBox="1"/>
          <p:nvPr/>
        </p:nvSpPr>
        <p:spPr>
          <a:xfrm>
            <a:off x="317500" y="419100"/>
            <a:ext cx="11557000" cy="4708981"/>
          </a:xfrm>
          <a:prstGeom prst="rect">
            <a:avLst/>
          </a:prstGeom>
          <a:solidFill>
            <a:schemeClr val="accent4">
              <a:lumMod val="40000"/>
              <a:lumOff val="60000"/>
            </a:schemeClr>
          </a:solidFill>
        </p:spPr>
        <p:txBody>
          <a:bodyPr wrap="square" rtlCol="0">
            <a:spAutoFit/>
          </a:bodyPr>
          <a:lstStyle/>
          <a:p>
            <a:r>
              <a:rPr lang="en-GB" sz="6000" b="1" u="sng" dirty="0"/>
              <a:t>Revision</a:t>
            </a:r>
          </a:p>
          <a:p>
            <a:r>
              <a:rPr lang="en-GB" sz="6000" dirty="0"/>
              <a:t>Before Christmas we looked a the </a:t>
            </a:r>
            <a:r>
              <a:rPr lang="en-GB" sz="6000" dirty="0">
                <a:solidFill>
                  <a:srgbClr val="FF0000"/>
                </a:solidFill>
              </a:rPr>
              <a:t>‘perimeter’ </a:t>
            </a:r>
            <a:r>
              <a:rPr lang="en-GB" sz="6000" dirty="0"/>
              <a:t>of a shape, which was the distance around the outside of a shape. Let’s remind ourselves.</a:t>
            </a:r>
          </a:p>
        </p:txBody>
      </p:sp>
    </p:spTree>
    <p:extLst>
      <p:ext uri="{BB962C8B-B14F-4D97-AF65-F5344CB8AC3E}">
        <p14:creationId xmlns:p14="http://schemas.microsoft.com/office/powerpoint/2010/main" val="2335454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a:extLst>
              <a:ext uri="{FF2B5EF4-FFF2-40B4-BE49-F238E27FC236}">
                <a16:creationId xmlns:a16="http://schemas.microsoft.com/office/drawing/2014/main" id="{E71FBB8D-90C1-40D7-A5AF-2113078F17F7}"/>
              </a:ext>
            </a:extLst>
          </p:cNvPr>
          <p:cNvSpPr>
            <a:spLocks noGrp="1"/>
          </p:cNvSpPr>
          <p:nvPr>
            <p:ph type="title"/>
          </p:nvPr>
        </p:nvSpPr>
        <p:spPr>
          <a:xfrm>
            <a:off x="1981201" y="479426"/>
            <a:ext cx="8220075" cy="993775"/>
          </a:xfrm>
        </p:spPr>
        <p:txBody>
          <a:bodyPr/>
          <a:lstStyle/>
          <a:p>
            <a:pPr eaLnBrk="1" hangingPunct="1"/>
            <a:r>
              <a:rPr lang="en-GB" altLang="en-US" sz="3600"/>
              <a:t>Estimate</a:t>
            </a:r>
          </a:p>
        </p:txBody>
      </p:sp>
      <p:sp>
        <p:nvSpPr>
          <p:cNvPr id="6" name="Rectangle 5">
            <a:extLst>
              <a:ext uri="{FF2B5EF4-FFF2-40B4-BE49-F238E27FC236}">
                <a16:creationId xmlns:a16="http://schemas.microsoft.com/office/drawing/2014/main" id="{7EA88255-9119-45AB-8025-D9F8CCCAC8A8}"/>
              </a:ext>
            </a:extLst>
          </p:cNvPr>
          <p:cNvSpPr>
            <a:spLocks/>
          </p:cNvSpPr>
          <p:nvPr/>
        </p:nvSpPr>
        <p:spPr bwMode="auto">
          <a:xfrm>
            <a:off x="7507288" y="3429001"/>
            <a:ext cx="2405062" cy="771525"/>
          </a:xfrm>
          <a:prstGeom prst="rect">
            <a:avLst/>
          </a:prstGeom>
          <a:solidFill>
            <a:srgbClr val="F185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Can you estimate the area of this shape?</a:t>
            </a:r>
          </a:p>
        </p:txBody>
      </p:sp>
      <p:graphicFrame>
        <p:nvGraphicFramePr>
          <p:cNvPr id="10" name="Table 9">
            <a:extLst>
              <a:ext uri="{FF2B5EF4-FFF2-40B4-BE49-F238E27FC236}">
                <a16:creationId xmlns:a16="http://schemas.microsoft.com/office/drawing/2014/main" id="{5703C178-CE5F-4AA3-A55C-9A4A2C900299}"/>
              </a:ext>
            </a:extLst>
          </p:cNvPr>
          <p:cNvGraphicFramePr>
            <a:graphicFrameLocks noGrp="1"/>
          </p:cNvGraphicFramePr>
          <p:nvPr/>
        </p:nvGraphicFramePr>
        <p:xfrm>
          <a:off x="2279651" y="1268413"/>
          <a:ext cx="5040308" cy="5040308"/>
        </p:xfrm>
        <a:graphic>
          <a:graphicData uri="http://schemas.openxmlformats.org/drawingml/2006/table">
            <a:tbl>
              <a:tblPr firstRow="1" bandRow="1">
                <a:tableStyleId>{5C22544A-7EE6-4342-B048-85BDC9FD1C3A}</a:tableStyleId>
              </a:tblPr>
              <a:tblGrid>
                <a:gridCol w="360022">
                  <a:extLst>
                    <a:ext uri="{9D8B030D-6E8A-4147-A177-3AD203B41FA5}">
                      <a16:colId xmlns:a16="http://schemas.microsoft.com/office/drawing/2014/main" val="20000"/>
                    </a:ext>
                  </a:extLst>
                </a:gridCol>
                <a:gridCol w="360022">
                  <a:extLst>
                    <a:ext uri="{9D8B030D-6E8A-4147-A177-3AD203B41FA5}">
                      <a16:colId xmlns:a16="http://schemas.microsoft.com/office/drawing/2014/main" val="20001"/>
                    </a:ext>
                  </a:extLst>
                </a:gridCol>
                <a:gridCol w="360022">
                  <a:extLst>
                    <a:ext uri="{9D8B030D-6E8A-4147-A177-3AD203B41FA5}">
                      <a16:colId xmlns:a16="http://schemas.microsoft.com/office/drawing/2014/main" val="20002"/>
                    </a:ext>
                  </a:extLst>
                </a:gridCol>
                <a:gridCol w="360022">
                  <a:extLst>
                    <a:ext uri="{9D8B030D-6E8A-4147-A177-3AD203B41FA5}">
                      <a16:colId xmlns:a16="http://schemas.microsoft.com/office/drawing/2014/main" val="20003"/>
                    </a:ext>
                  </a:extLst>
                </a:gridCol>
                <a:gridCol w="360022">
                  <a:extLst>
                    <a:ext uri="{9D8B030D-6E8A-4147-A177-3AD203B41FA5}">
                      <a16:colId xmlns:a16="http://schemas.microsoft.com/office/drawing/2014/main" val="20004"/>
                    </a:ext>
                  </a:extLst>
                </a:gridCol>
                <a:gridCol w="360022">
                  <a:extLst>
                    <a:ext uri="{9D8B030D-6E8A-4147-A177-3AD203B41FA5}">
                      <a16:colId xmlns:a16="http://schemas.microsoft.com/office/drawing/2014/main" val="20005"/>
                    </a:ext>
                  </a:extLst>
                </a:gridCol>
                <a:gridCol w="360022">
                  <a:extLst>
                    <a:ext uri="{9D8B030D-6E8A-4147-A177-3AD203B41FA5}">
                      <a16:colId xmlns:a16="http://schemas.microsoft.com/office/drawing/2014/main" val="20006"/>
                    </a:ext>
                  </a:extLst>
                </a:gridCol>
                <a:gridCol w="360022">
                  <a:extLst>
                    <a:ext uri="{9D8B030D-6E8A-4147-A177-3AD203B41FA5}">
                      <a16:colId xmlns:a16="http://schemas.microsoft.com/office/drawing/2014/main" val="20007"/>
                    </a:ext>
                  </a:extLst>
                </a:gridCol>
                <a:gridCol w="360022">
                  <a:extLst>
                    <a:ext uri="{9D8B030D-6E8A-4147-A177-3AD203B41FA5}">
                      <a16:colId xmlns:a16="http://schemas.microsoft.com/office/drawing/2014/main" val="20008"/>
                    </a:ext>
                  </a:extLst>
                </a:gridCol>
                <a:gridCol w="360022">
                  <a:extLst>
                    <a:ext uri="{9D8B030D-6E8A-4147-A177-3AD203B41FA5}">
                      <a16:colId xmlns:a16="http://schemas.microsoft.com/office/drawing/2014/main" val="20009"/>
                    </a:ext>
                  </a:extLst>
                </a:gridCol>
                <a:gridCol w="360022">
                  <a:extLst>
                    <a:ext uri="{9D8B030D-6E8A-4147-A177-3AD203B41FA5}">
                      <a16:colId xmlns:a16="http://schemas.microsoft.com/office/drawing/2014/main" val="20010"/>
                    </a:ext>
                  </a:extLst>
                </a:gridCol>
                <a:gridCol w="360022">
                  <a:extLst>
                    <a:ext uri="{9D8B030D-6E8A-4147-A177-3AD203B41FA5}">
                      <a16:colId xmlns:a16="http://schemas.microsoft.com/office/drawing/2014/main" val="20011"/>
                    </a:ext>
                  </a:extLst>
                </a:gridCol>
                <a:gridCol w="360022">
                  <a:extLst>
                    <a:ext uri="{9D8B030D-6E8A-4147-A177-3AD203B41FA5}">
                      <a16:colId xmlns:a16="http://schemas.microsoft.com/office/drawing/2014/main" val="20012"/>
                    </a:ext>
                  </a:extLst>
                </a:gridCol>
                <a:gridCol w="360022">
                  <a:extLst>
                    <a:ext uri="{9D8B030D-6E8A-4147-A177-3AD203B41FA5}">
                      <a16:colId xmlns:a16="http://schemas.microsoft.com/office/drawing/2014/main" val="20013"/>
                    </a:ext>
                  </a:extLst>
                </a:gridCol>
              </a:tblGrid>
              <a:tr h="360022">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B1E4"/>
                    </a:solid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22">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marL="71553" marR="71553" marT="35776" marB="357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17639" name="Rectangle 10">
            <a:extLst>
              <a:ext uri="{FF2B5EF4-FFF2-40B4-BE49-F238E27FC236}">
                <a16:creationId xmlns:a16="http://schemas.microsoft.com/office/drawing/2014/main" id="{09F95C12-5248-401D-9F82-4408BDB97BB7}"/>
              </a:ext>
            </a:extLst>
          </p:cNvPr>
          <p:cNvSpPr>
            <a:spLocks/>
          </p:cNvSpPr>
          <p:nvPr/>
        </p:nvSpPr>
        <p:spPr bwMode="auto">
          <a:xfrm>
            <a:off x="3327401" y="1501613"/>
            <a:ext cx="720725" cy="67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1cm</a:t>
            </a:r>
            <a:r>
              <a:rPr lang="en-GB" altLang="en-US" baseline="30000">
                <a:solidFill>
                  <a:schemeClr val="tx1"/>
                </a:solidFill>
              </a:rPr>
              <a:t>2</a:t>
            </a:r>
          </a:p>
        </p:txBody>
      </p:sp>
      <p:sp>
        <p:nvSpPr>
          <p:cNvPr id="9" name="Rectangle 8">
            <a:extLst>
              <a:ext uri="{FF2B5EF4-FFF2-40B4-BE49-F238E27FC236}">
                <a16:creationId xmlns:a16="http://schemas.microsoft.com/office/drawing/2014/main" id="{381CF7BE-237E-4848-9B5E-0FBA37EDD826}"/>
              </a:ext>
            </a:extLst>
          </p:cNvPr>
          <p:cNvSpPr>
            <a:spLocks/>
          </p:cNvSpPr>
          <p:nvPr/>
        </p:nvSpPr>
        <p:spPr bwMode="auto">
          <a:xfrm>
            <a:off x="7507288" y="4362451"/>
            <a:ext cx="24050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Check the area by counting the squares.</a:t>
            </a:r>
          </a:p>
        </p:txBody>
      </p:sp>
      <p:sp>
        <p:nvSpPr>
          <p:cNvPr id="3" name="Heart 2">
            <a:extLst>
              <a:ext uri="{FF2B5EF4-FFF2-40B4-BE49-F238E27FC236}">
                <a16:creationId xmlns:a16="http://schemas.microsoft.com/office/drawing/2014/main" id="{5902A626-B2BA-49CB-8D70-5FF958B3DCC7}"/>
              </a:ext>
            </a:extLst>
          </p:cNvPr>
          <p:cNvSpPr/>
          <p:nvPr/>
        </p:nvSpPr>
        <p:spPr>
          <a:xfrm>
            <a:off x="3762376" y="2352675"/>
            <a:ext cx="2085975" cy="2152650"/>
          </a:xfrm>
          <a:prstGeom prst="heart">
            <a:avLst/>
          </a:prstGeom>
          <a:noFill/>
          <a:ln w="57150">
            <a:solidFill>
              <a:srgbClr val="F185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a:extLst>
              <a:ext uri="{FF2B5EF4-FFF2-40B4-BE49-F238E27FC236}">
                <a16:creationId xmlns:a16="http://schemas.microsoft.com/office/drawing/2014/main" id="{92F12E96-D455-4CF7-B434-57090AD69043}"/>
              </a:ext>
            </a:extLst>
          </p:cNvPr>
          <p:cNvSpPr>
            <a:spLocks/>
          </p:cNvSpPr>
          <p:nvPr/>
        </p:nvSpPr>
        <p:spPr bwMode="auto">
          <a:xfrm>
            <a:off x="3792538" y="5086352"/>
            <a:ext cx="1133475" cy="588962"/>
          </a:xfrm>
          <a:prstGeom prst="rect">
            <a:avLst/>
          </a:prstGeom>
          <a:solidFill>
            <a:schemeClr val="accent1">
              <a:lumMod val="20000"/>
              <a:lumOff val="80000"/>
            </a:schemeClr>
          </a:solidFill>
          <a:ln>
            <a:noFill/>
          </a:ln>
        </p:spPr>
        <p:txBody>
          <a:bodyPr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b="1" dirty="0">
                <a:solidFill>
                  <a:srgbClr val="4EB1E4"/>
                </a:solidFill>
              </a:rPr>
              <a:t>24cm</a:t>
            </a:r>
            <a:r>
              <a:rPr lang="en-GB" altLang="en-US" sz="2400" b="1" baseline="30000" dirty="0">
                <a:solidFill>
                  <a:srgbClr val="4EB1E4"/>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CCB0E-7D62-4FD0-895F-6AB894A802B1}"/>
              </a:ext>
            </a:extLst>
          </p:cNvPr>
          <p:cNvPicPr>
            <a:picLocks noChangeAspect="1"/>
          </p:cNvPicPr>
          <p:nvPr/>
        </p:nvPicPr>
        <p:blipFill>
          <a:blip r:embed="rId2"/>
          <a:stretch>
            <a:fillRect/>
          </a:stretch>
        </p:blipFill>
        <p:spPr>
          <a:xfrm>
            <a:off x="4986785" y="0"/>
            <a:ext cx="7069830" cy="6858000"/>
          </a:xfrm>
          <a:prstGeom prst="rect">
            <a:avLst/>
          </a:prstGeom>
        </p:spPr>
      </p:pic>
      <p:sp>
        <p:nvSpPr>
          <p:cNvPr id="3" name="Rectangle 2">
            <a:extLst>
              <a:ext uri="{FF2B5EF4-FFF2-40B4-BE49-F238E27FC236}">
                <a16:creationId xmlns:a16="http://schemas.microsoft.com/office/drawing/2014/main" id="{66AA46B1-8E71-4A40-9020-DF92A7F37072}"/>
              </a:ext>
            </a:extLst>
          </p:cNvPr>
          <p:cNvSpPr/>
          <p:nvPr/>
        </p:nvSpPr>
        <p:spPr>
          <a:xfrm>
            <a:off x="135385" y="207100"/>
            <a:ext cx="4728715" cy="5078313"/>
          </a:xfrm>
          <a:prstGeom prst="rect">
            <a:avLst/>
          </a:prstGeom>
          <a:solidFill>
            <a:schemeClr val="accent4">
              <a:lumMod val="40000"/>
              <a:lumOff val="60000"/>
            </a:schemeClr>
          </a:solid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Today’s task:</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Choose your challenge to complete.</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Saved in Assignments.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93816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22748-06D8-43AB-B8CD-A02753C7F378}"/>
              </a:ext>
            </a:extLst>
          </p:cNvPr>
          <p:cNvSpPr/>
          <p:nvPr/>
        </p:nvSpPr>
        <p:spPr>
          <a:xfrm>
            <a:off x="336478" y="245200"/>
            <a:ext cx="11519043" cy="1754326"/>
          </a:xfrm>
          <a:prstGeom prst="rect">
            <a:avLst/>
          </a:prstGeom>
          <a:solidFill>
            <a:schemeClr val="accent4">
              <a:lumMod val="40000"/>
              <a:lumOff val="60000"/>
            </a:schemeClr>
          </a:solid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LO: Working with the area of rectangles</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Session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994209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0">
            <a:extLst>
              <a:ext uri="{FF2B5EF4-FFF2-40B4-BE49-F238E27FC236}">
                <a16:creationId xmlns:a16="http://schemas.microsoft.com/office/drawing/2014/main" id="{4CC51FED-9EE1-4097-903E-BC13C78A30A2}"/>
              </a:ext>
            </a:extLst>
          </p:cNvPr>
          <p:cNvSpPr>
            <a:spLocks noGrp="1"/>
          </p:cNvSpPr>
          <p:nvPr>
            <p:ph type="title"/>
          </p:nvPr>
        </p:nvSpPr>
        <p:spPr>
          <a:xfrm>
            <a:off x="1695451" y="479426"/>
            <a:ext cx="8791575" cy="993775"/>
          </a:xfrm>
        </p:spPr>
        <p:txBody>
          <a:bodyPr/>
          <a:lstStyle/>
          <a:p>
            <a:pPr algn="ctr" eaLnBrk="1" hangingPunct="1">
              <a:defRPr/>
            </a:pPr>
            <a:r>
              <a:rPr lang="en-US" sz="3600" b="0" dirty="0">
                <a:latin typeface="+mj-lt"/>
                <a:cs typeface="Twinkl"/>
              </a:rPr>
              <a:t>Area of a Rectangle</a:t>
            </a:r>
          </a:p>
        </p:txBody>
      </p:sp>
      <p:sp>
        <p:nvSpPr>
          <p:cNvPr id="9219" name="Content Placeholder 1">
            <a:extLst>
              <a:ext uri="{FF2B5EF4-FFF2-40B4-BE49-F238E27FC236}">
                <a16:creationId xmlns:a16="http://schemas.microsoft.com/office/drawing/2014/main" id="{E445F1E6-100D-4420-992A-AC6B796C28A3}"/>
              </a:ext>
            </a:extLst>
          </p:cNvPr>
          <p:cNvSpPr>
            <a:spLocks noGrp="1"/>
          </p:cNvSpPr>
          <p:nvPr>
            <p:ph idx="1"/>
          </p:nvPr>
        </p:nvSpPr>
        <p:spPr>
          <a:xfrm>
            <a:off x="3400425" y="1473201"/>
            <a:ext cx="5562600" cy="347663"/>
          </a:xfrm>
        </p:spPr>
        <p:txBody>
          <a:bodyPr/>
          <a:lstStyle/>
          <a:p>
            <a:pPr algn="ctr"/>
            <a:r>
              <a:rPr lang="en-US" altLang="en-US" dirty="0">
                <a:latin typeface="Twinkl" pitchFamily="2" charset="0"/>
              </a:rPr>
              <a:t>Explain without counting all the squares, why the area of this rectangle is 15 squares.</a:t>
            </a:r>
          </a:p>
        </p:txBody>
      </p:sp>
      <p:sp>
        <p:nvSpPr>
          <p:cNvPr id="9" name="Rounded Rectangle 8">
            <a:extLst>
              <a:ext uri="{FF2B5EF4-FFF2-40B4-BE49-F238E27FC236}">
                <a16:creationId xmlns:a16="http://schemas.microsoft.com/office/drawing/2014/main" id="{DDF7BDF9-1BAA-4A9C-9E69-597D76B61928}"/>
              </a:ext>
            </a:extLst>
          </p:cNvPr>
          <p:cNvSpPr/>
          <p:nvPr/>
        </p:nvSpPr>
        <p:spPr>
          <a:xfrm>
            <a:off x="9128126" y="5897564"/>
            <a:ext cx="1012825" cy="44767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white"/>
                </a:solidFill>
                <a:latin typeface="Twinkl"/>
              </a:rPr>
              <a:t>Show </a:t>
            </a:r>
          </a:p>
          <a:p>
            <a:pPr algn="ctr">
              <a:defRPr/>
            </a:pPr>
            <a:r>
              <a:rPr lang="en-GB" sz="1400" dirty="0">
                <a:solidFill>
                  <a:prstClr val="white"/>
                </a:solidFill>
                <a:latin typeface="Twinkl"/>
              </a:rPr>
              <a:t>Answers</a:t>
            </a:r>
          </a:p>
        </p:txBody>
      </p:sp>
      <p:sp>
        <p:nvSpPr>
          <p:cNvPr id="10" name="Rounded Rectangle 9">
            <a:extLst>
              <a:ext uri="{FF2B5EF4-FFF2-40B4-BE49-F238E27FC236}">
                <a16:creationId xmlns:a16="http://schemas.microsoft.com/office/drawing/2014/main" id="{A9012BB6-6CFB-4233-A9B3-A007A84B94AB}"/>
              </a:ext>
            </a:extLst>
          </p:cNvPr>
          <p:cNvSpPr/>
          <p:nvPr/>
        </p:nvSpPr>
        <p:spPr>
          <a:xfrm>
            <a:off x="9128126" y="5897564"/>
            <a:ext cx="1012825" cy="44767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white"/>
                </a:solidFill>
                <a:latin typeface="Twinkl"/>
              </a:rPr>
              <a:t>Hide</a:t>
            </a:r>
          </a:p>
          <a:p>
            <a:pPr algn="ctr">
              <a:defRPr/>
            </a:pPr>
            <a:r>
              <a:rPr lang="en-GB" sz="1400" dirty="0">
                <a:solidFill>
                  <a:prstClr val="white"/>
                </a:solidFill>
                <a:latin typeface="Twinkl"/>
              </a:rPr>
              <a:t>Answers</a:t>
            </a:r>
          </a:p>
        </p:txBody>
      </p:sp>
      <p:sp>
        <p:nvSpPr>
          <p:cNvPr id="17" name="Rounded Rectangle 16">
            <a:extLst>
              <a:ext uri="{FF2B5EF4-FFF2-40B4-BE49-F238E27FC236}">
                <a16:creationId xmlns:a16="http://schemas.microsoft.com/office/drawing/2014/main" id="{F7CC104E-C7A3-47DD-B75E-72103F7A4A46}"/>
              </a:ext>
            </a:extLst>
          </p:cNvPr>
          <p:cNvSpPr/>
          <p:nvPr/>
        </p:nvSpPr>
        <p:spPr>
          <a:xfrm>
            <a:off x="3800476" y="4946651"/>
            <a:ext cx="4576763" cy="950913"/>
          </a:xfrm>
          <a:prstGeom prst="roundRect">
            <a:avLst>
              <a:gd name="adj" fmla="val 5396"/>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latin typeface="Twinkl"/>
                <a:cs typeface="Twinkl"/>
              </a:rPr>
              <a:t>The rectangle is 3 rows of 5 squares, which can be calculated by multiplying 5 and 3 to gain the answer of 15 squares.</a:t>
            </a:r>
          </a:p>
        </p:txBody>
      </p:sp>
      <p:graphicFrame>
        <p:nvGraphicFramePr>
          <p:cNvPr id="12" name="Table 11">
            <a:extLst>
              <a:ext uri="{FF2B5EF4-FFF2-40B4-BE49-F238E27FC236}">
                <a16:creationId xmlns:a16="http://schemas.microsoft.com/office/drawing/2014/main" id="{C609124A-2A99-4792-BEDA-516F5123DC13}"/>
              </a:ext>
            </a:extLst>
          </p:cNvPr>
          <p:cNvGraphicFramePr>
            <a:graphicFrameLocks noGrp="1"/>
          </p:cNvGraphicFramePr>
          <p:nvPr/>
        </p:nvGraphicFramePr>
        <p:xfrm>
          <a:off x="4298950" y="2466976"/>
          <a:ext cx="3589340" cy="2159001"/>
        </p:xfrm>
        <a:graphic>
          <a:graphicData uri="http://schemas.openxmlformats.org/drawingml/2006/table">
            <a:tbl>
              <a:tblPr firstRow="1" bandRow="1">
                <a:tableStyleId>{5940675A-B579-460E-94D1-54222C63F5DA}</a:tableStyleId>
              </a:tblPr>
              <a:tblGrid>
                <a:gridCol w="717868">
                  <a:extLst>
                    <a:ext uri="{9D8B030D-6E8A-4147-A177-3AD203B41FA5}">
                      <a16:colId xmlns:a16="http://schemas.microsoft.com/office/drawing/2014/main" val="20000"/>
                    </a:ext>
                  </a:extLst>
                </a:gridCol>
                <a:gridCol w="717868">
                  <a:extLst>
                    <a:ext uri="{9D8B030D-6E8A-4147-A177-3AD203B41FA5}">
                      <a16:colId xmlns:a16="http://schemas.microsoft.com/office/drawing/2014/main" val="20001"/>
                    </a:ext>
                  </a:extLst>
                </a:gridCol>
                <a:gridCol w="717868">
                  <a:extLst>
                    <a:ext uri="{9D8B030D-6E8A-4147-A177-3AD203B41FA5}">
                      <a16:colId xmlns:a16="http://schemas.microsoft.com/office/drawing/2014/main" val="20002"/>
                    </a:ext>
                  </a:extLst>
                </a:gridCol>
                <a:gridCol w="717868">
                  <a:extLst>
                    <a:ext uri="{9D8B030D-6E8A-4147-A177-3AD203B41FA5}">
                      <a16:colId xmlns:a16="http://schemas.microsoft.com/office/drawing/2014/main" val="20003"/>
                    </a:ext>
                  </a:extLst>
                </a:gridCol>
                <a:gridCol w="717868">
                  <a:extLst>
                    <a:ext uri="{9D8B030D-6E8A-4147-A177-3AD203B41FA5}">
                      <a16:colId xmlns:a16="http://schemas.microsoft.com/office/drawing/2014/main" val="20004"/>
                    </a:ext>
                  </a:extLst>
                </a:gridCol>
              </a:tblGrid>
              <a:tr h="719667">
                <a:tc>
                  <a:txBody>
                    <a:bodyPr/>
                    <a:lstStyle/>
                    <a:p>
                      <a:endParaRPr lang="en-US" sz="1800" dirty="0"/>
                    </a:p>
                  </a:txBody>
                  <a:tcPr marL="91427" marR="9142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27" marR="9142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27" marR="9142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27" marR="9142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27" marR="9142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extLst>
                  <a:ext uri="{0D108BD9-81ED-4DB2-BD59-A6C34878D82A}">
                    <a16:rowId xmlns:a16="http://schemas.microsoft.com/office/drawing/2014/main" val="10000"/>
                  </a:ext>
                </a:extLst>
              </a:tr>
              <a:tr h="719667">
                <a:tc>
                  <a:txBody>
                    <a:bodyPr/>
                    <a:lstStyle/>
                    <a:p>
                      <a:endParaRPr lang="en-US" sz="1800"/>
                    </a:p>
                  </a:txBody>
                  <a:tcPr marL="91427" marR="9142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27" marR="9142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27" marR="9142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27" marR="9142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27" marR="9142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extLst>
                  <a:ext uri="{0D108BD9-81ED-4DB2-BD59-A6C34878D82A}">
                    <a16:rowId xmlns:a16="http://schemas.microsoft.com/office/drawing/2014/main" val="10001"/>
                  </a:ext>
                </a:extLst>
              </a:tr>
              <a:tr h="719667">
                <a:tc>
                  <a:txBody>
                    <a:bodyPr/>
                    <a:lstStyle/>
                    <a:p>
                      <a:endParaRPr lang="en-US" sz="1800"/>
                    </a:p>
                  </a:txBody>
                  <a:tcPr marL="91427" marR="9142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27" marR="9142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27" marR="9142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27" marR="9142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dirty="0"/>
                    </a:p>
                  </a:txBody>
                  <a:tcPr marL="91427" marR="9142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10" grpId="1" animBg="1"/>
      <p:bldP spid="17" grpId="0" animBg="1"/>
      <p:bldP spid="1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6F3B3E63-FA79-401A-8FAA-CF069B48A228}"/>
              </a:ext>
            </a:extLst>
          </p:cNvPr>
          <p:cNvGrpSpPr>
            <a:grpSpLocks/>
          </p:cNvGrpSpPr>
          <p:nvPr/>
        </p:nvGrpSpPr>
        <p:grpSpPr bwMode="auto">
          <a:xfrm>
            <a:off x="1706563" y="222250"/>
            <a:ext cx="7269162" cy="6446838"/>
            <a:chOff x="591" y="130"/>
            <a:chExt cx="4579" cy="4061"/>
          </a:xfrm>
        </p:grpSpPr>
        <p:pic>
          <p:nvPicPr>
            <p:cNvPr id="9280" name="Picture 3">
              <a:extLst>
                <a:ext uri="{FF2B5EF4-FFF2-40B4-BE49-F238E27FC236}">
                  <a16:creationId xmlns:a16="http://schemas.microsoft.com/office/drawing/2014/main" id="{F3878D95-CF8B-45F1-AC95-53FA9D0CD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 y="130"/>
              <a:ext cx="4579" cy="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1" name="Rectangle 4">
              <a:extLst>
                <a:ext uri="{FF2B5EF4-FFF2-40B4-BE49-F238E27FC236}">
                  <a16:creationId xmlns:a16="http://schemas.microsoft.com/office/drawing/2014/main" id="{22FAAC2C-F04A-4BCA-B135-A9183CD5C7C3}"/>
                </a:ext>
              </a:extLst>
            </p:cNvPr>
            <p:cNvSpPr>
              <a:spLocks noChangeArrowheads="1"/>
            </p:cNvSpPr>
            <p:nvPr/>
          </p:nvSpPr>
          <p:spPr bwMode="auto">
            <a:xfrm>
              <a:off x="622" y="146"/>
              <a:ext cx="4507" cy="4014"/>
            </a:xfrm>
            <a:prstGeom prst="rect">
              <a:avLst/>
            </a:prstGeom>
            <a:noFill/>
            <a:ln w="317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sp>
        <p:nvSpPr>
          <p:cNvPr id="9279" name="AutoShape 7">
            <a:extLst>
              <a:ext uri="{FF2B5EF4-FFF2-40B4-BE49-F238E27FC236}">
                <a16:creationId xmlns:a16="http://schemas.microsoft.com/office/drawing/2014/main" id="{CA29D85A-2130-4D7F-95E7-871C04BFDC25}"/>
              </a:ext>
            </a:extLst>
          </p:cNvPr>
          <p:cNvSpPr>
            <a:spLocks noChangeArrowheads="1"/>
          </p:cNvSpPr>
          <p:nvPr/>
        </p:nvSpPr>
        <p:spPr bwMode="auto">
          <a:xfrm>
            <a:off x="6530976" y="2190750"/>
            <a:ext cx="4137025" cy="2438400"/>
          </a:xfrm>
          <a:prstGeom prst="cloudCallout">
            <a:avLst>
              <a:gd name="adj1" fmla="val 17995"/>
              <a:gd name="adj2" fmla="val 63477"/>
            </a:avLst>
          </a:prstGeom>
          <a:solidFill>
            <a:schemeClr val="bg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200"/>
              <a:t>Counting each square can take a long time. Does anyone know a quicker way?</a:t>
            </a:r>
          </a:p>
        </p:txBody>
      </p:sp>
      <p:sp>
        <p:nvSpPr>
          <p:cNvPr id="9220" name="Rectangle 8">
            <a:extLst>
              <a:ext uri="{FF2B5EF4-FFF2-40B4-BE49-F238E27FC236}">
                <a16:creationId xmlns:a16="http://schemas.microsoft.com/office/drawing/2014/main" id="{BF23EB9B-A318-4B1B-B1D2-209BEF5DEC1A}"/>
              </a:ext>
            </a:extLst>
          </p:cNvPr>
          <p:cNvSpPr>
            <a:spLocks noChangeArrowheads="1"/>
          </p:cNvSpPr>
          <p:nvPr/>
        </p:nvSpPr>
        <p:spPr bwMode="auto">
          <a:xfrm>
            <a:off x="2497139" y="2481263"/>
            <a:ext cx="3017837" cy="1916112"/>
          </a:xfrm>
          <a:prstGeom prst="rect">
            <a:avLst/>
          </a:prstGeom>
          <a:solidFill>
            <a:srgbClr val="33CC33">
              <a:alpha val="50195"/>
            </a:srgb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8441" name="Text Box 9">
            <a:extLst>
              <a:ext uri="{FF2B5EF4-FFF2-40B4-BE49-F238E27FC236}">
                <a16:creationId xmlns:a16="http://schemas.microsoft.com/office/drawing/2014/main" id="{FAED0DB6-5FE1-4BA9-A55B-6BDA09E173E5}"/>
              </a:ext>
            </a:extLst>
          </p:cNvPr>
          <p:cNvSpPr txBox="1">
            <a:spLocks noChangeArrowheads="1"/>
          </p:cNvSpPr>
          <p:nvPr/>
        </p:nvSpPr>
        <p:spPr bwMode="auto">
          <a:xfrm>
            <a:off x="2622551" y="5086350"/>
            <a:ext cx="44989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The area of the shape is 48cm</a:t>
            </a:r>
            <a:r>
              <a:rPr lang="en-GB" altLang="en-US" sz="2400" baseline="50000"/>
              <a:t>2</a:t>
            </a:r>
            <a:r>
              <a:rPr lang="en-GB" altLang="en-US" sz="2400"/>
              <a:t>.</a:t>
            </a:r>
          </a:p>
        </p:txBody>
      </p:sp>
      <p:grpSp>
        <p:nvGrpSpPr>
          <p:cNvPr id="4" name="Group 59">
            <a:extLst>
              <a:ext uri="{FF2B5EF4-FFF2-40B4-BE49-F238E27FC236}">
                <a16:creationId xmlns:a16="http://schemas.microsoft.com/office/drawing/2014/main" id="{8CC900DC-6BAC-4905-8A89-934FB0B78646}"/>
              </a:ext>
            </a:extLst>
          </p:cNvPr>
          <p:cNvGrpSpPr>
            <a:grpSpLocks/>
          </p:cNvGrpSpPr>
          <p:nvPr/>
        </p:nvGrpSpPr>
        <p:grpSpPr bwMode="auto">
          <a:xfrm>
            <a:off x="2495551" y="2476500"/>
            <a:ext cx="3027363" cy="319088"/>
            <a:chOff x="612" y="1560"/>
            <a:chExt cx="1907" cy="201"/>
          </a:xfrm>
        </p:grpSpPr>
        <p:sp>
          <p:nvSpPr>
            <p:cNvPr id="9270" name="Rectangle 11">
              <a:extLst>
                <a:ext uri="{FF2B5EF4-FFF2-40B4-BE49-F238E27FC236}">
                  <a16:creationId xmlns:a16="http://schemas.microsoft.com/office/drawing/2014/main" id="{6132556F-D39C-464B-9DFD-E82030A9CDB3}"/>
                </a:ext>
              </a:extLst>
            </p:cNvPr>
            <p:cNvSpPr>
              <a:spLocks noChangeArrowheads="1"/>
            </p:cNvSpPr>
            <p:nvPr/>
          </p:nvSpPr>
          <p:spPr bwMode="auto">
            <a:xfrm>
              <a:off x="612" y="1560"/>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71" name="Rectangle 12">
              <a:extLst>
                <a:ext uri="{FF2B5EF4-FFF2-40B4-BE49-F238E27FC236}">
                  <a16:creationId xmlns:a16="http://schemas.microsoft.com/office/drawing/2014/main" id="{5E267ECE-9CB7-41F2-BA33-9B45900B62B8}"/>
                </a:ext>
              </a:extLst>
            </p:cNvPr>
            <p:cNvSpPr>
              <a:spLocks noChangeArrowheads="1"/>
            </p:cNvSpPr>
            <p:nvPr/>
          </p:nvSpPr>
          <p:spPr bwMode="auto">
            <a:xfrm>
              <a:off x="857" y="1560"/>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72" name="Rectangle 13">
              <a:extLst>
                <a:ext uri="{FF2B5EF4-FFF2-40B4-BE49-F238E27FC236}">
                  <a16:creationId xmlns:a16="http://schemas.microsoft.com/office/drawing/2014/main" id="{325826DD-3AF3-4866-88B8-D135E4F991EC}"/>
                </a:ext>
              </a:extLst>
            </p:cNvPr>
            <p:cNvSpPr>
              <a:spLocks noChangeArrowheads="1"/>
            </p:cNvSpPr>
            <p:nvPr/>
          </p:nvSpPr>
          <p:spPr bwMode="auto">
            <a:xfrm>
              <a:off x="1093" y="1560"/>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73" name="Rectangle 14">
              <a:extLst>
                <a:ext uri="{FF2B5EF4-FFF2-40B4-BE49-F238E27FC236}">
                  <a16:creationId xmlns:a16="http://schemas.microsoft.com/office/drawing/2014/main" id="{2807288C-7C28-4D55-B9B6-2158601E6D7F}"/>
                </a:ext>
              </a:extLst>
            </p:cNvPr>
            <p:cNvSpPr>
              <a:spLocks noChangeArrowheads="1"/>
            </p:cNvSpPr>
            <p:nvPr/>
          </p:nvSpPr>
          <p:spPr bwMode="auto">
            <a:xfrm>
              <a:off x="1323" y="1560"/>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74" name="Rectangle 15">
              <a:extLst>
                <a:ext uri="{FF2B5EF4-FFF2-40B4-BE49-F238E27FC236}">
                  <a16:creationId xmlns:a16="http://schemas.microsoft.com/office/drawing/2014/main" id="{D73948BC-528A-4484-A311-88E187CC6BCE}"/>
                </a:ext>
              </a:extLst>
            </p:cNvPr>
            <p:cNvSpPr>
              <a:spLocks noChangeArrowheads="1"/>
            </p:cNvSpPr>
            <p:nvPr/>
          </p:nvSpPr>
          <p:spPr bwMode="auto">
            <a:xfrm>
              <a:off x="1562" y="1560"/>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75" name="Rectangle 16">
              <a:extLst>
                <a:ext uri="{FF2B5EF4-FFF2-40B4-BE49-F238E27FC236}">
                  <a16:creationId xmlns:a16="http://schemas.microsoft.com/office/drawing/2014/main" id="{B4B8DF15-B429-4284-9401-C08EDCDD18F0}"/>
                </a:ext>
              </a:extLst>
            </p:cNvPr>
            <p:cNvSpPr>
              <a:spLocks noChangeArrowheads="1"/>
            </p:cNvSpPr>
            <p:nvPr/>
          </p:nvSpPr>
          <p:spPr bwMode="auto">
            <a:xfrm>
              <a:off x="1799" y="1560"/>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76" name="Rectangle 17">
              <a:extLst>
                <a:ext uri="{FF2B5EF4-FFF2-40B4-BE49-F238E27FC236}">
                  <a16:creationId xmlns:a16="http://schemas.microsoft.com/office/drawing/2014/main" id="{D4CD2A58-8D76-485C-B607-F988D0D701B4}"/>
                </a:ext>
              </a:extLst>
            </p:cNvPr>
            <p:cNvSpPr>
              <a:spLocks noChangeArrowheads="1"/>
            </p:cNvSpPr>
            <p:nvPr/>
          </p:nvSpPr>
          <p:spPr bwMode="auto">
            <a:xfrm>
              <a:off x="2044" y="1560"/>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77" name="Rectangle 18">
              <a:extLst>
                <a:ext uri="{FF2B5EF4-FFF2-40B4-BE49-F238E27FC236}">
                  <a16:creationId xmlns:a16="http://schemas.microsoft.com/office/drawing/2014/main" id="{3D46E0CB-1327-44F5-8EF8-26D459056EA2}"/>
                </a:ext>
              </a:extLst>
            </p:cNvPr>
            <p:cNvSpPr>
              <a:spLocks noChangeArrowheads="1"/>
            </p:cNvSpPr>
            <p:nvPr/>
          </p:nvSpPr>
          <p:spPr bwMode="auto">
            <a:xfrm>
              <a:off x="2281" y="1560"/>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grpSp>
        <p:nvGrpSpPr>
          <p:cNvPr id="5" name="Group 60">
            <a:extLst>
              <a:ext uri="{FF2B5EF4-FFF2-40B4-BE49-F238E27FC236}">
                <a16:creationId xmlns:a16="http://schemas.microsoft.com/office/drawing/2014/main" id="{C47E5146-A8FE-4CC8-A861-A7EC47EBCECD}"/>
              </a:ext>
            </a:extLst>
          </p:cNvPr>
          <p:cNvGrpSpPr>
            <a:grpSpLocks/>
          </p:cNvGrpSpPr>
          <p:nvPr/>
        </p:nvGrpSpPr>
        <p:grpSpPr bwMode="auto">
          <a:xfrm>
            <a:off x="2495551" y="2795589"/>
            <a:ext cx="3027363" cy="319087"/>
            <a:chOff x="612" y="1761"/>
            <a:chExt cx="1907" cy="201"/>
          </a:xfrm>
        </p:grpSpPr>
        <p:sp>
          <p:nvSpPr>
            <p:cNvPr id="9262" name="Rectangle 19">
              <a:extLst>
                <a:ext uri="{FF2B5EF4-FFF2-40B4-BE49-F238E27FC236}">
                  <a16:creationId xmlns:a16="http://schemas.microsoft.com/office/drawing/2014/main" id="{F152E633-42AA-492F-969F-E2A2D669401C}"/>
                </a:ext>
              </a:extLst>
            </p:cNvPr>
            <p:cNvSpPr>
              <a:spLocks noChangeArrowheads="1"/>
            </p:cNvSpPr>
            <p:nvPr/>
          </p:nvSpPr>
          <p:spPr bwMode="auto">
            <a:xfrm>
              <a:off x="612" y="1761"/>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3" name="Rectangle 20">
              <a:extLst>
                <a:ext uri="{FF2B5EF4-FFF2-40B4-BE49-F238E27FC236}">
                  <a16:creationId xmlns:a16="http://schemas.microsoft.com/office/drawing/2014/main" id="{5DAA04CF-10F6-4707-8964-58F9271C351F}"/>
                </a:ext>
              </a:extLst>
            </p:cNvPr>
            <p:cNvSpPr>
              <a:spLocks noChangeArrowheads="1"/>
            </p:cNvSpPr>
            <p:nvPr/>
          </p:nvSpPr>
          <p:spPr bwMode="auto">
            <a:xfrm>
              <a:off x="855" y="1761"/>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4" name="Rectangle 21">
              <a:extLst>
                <a:ext uri="{FF2B5EF4-FFF2-40B4-BE49-F238E27FC236}">
                  <a16:creationId xmlns:a16="http://schemas.microsoft.com/office/drawing/2014/main" id="{805B03B2-8324-4028-9D8A-6BC6C91CCF84}"/>
                </a:ext>
              </a:extLst>
            </p:cNvPr>
            <p:cNvSpPr>
              <a:spLocks noChangeArrowheads="1"/>
            </p:cNvSpPr>
            <p:nvPr/>
          </p:nvSpPr>
          <p:spPr bwMode="auto">
            <a:xfrm>
              <a:off x="1091" y="1761"/>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5" name="Rectangle 22">
              <a:extLst>
                <a:ext uri="{FF2B5EF4-FFF2-40B4-BE49-F238E27FC236}">
                  <a16:creationId xmlns:a16="http://schemas.microsoft.com/office/drawing/2014/main" id="{C040F150-9F30-487F-A09F-B3069312BE1A}"/>
                </a:ext>
              </a:extLst>
            </p:cNvPr>
            <p:cNvSpPr>
              <a:spLocks noChangeArrowheads="1"/>
            </p:cNvSpPr>
            <p:nvPr/>
          </p:nvSpPr>
          <p:spPr bwMode="auto">
            <a:xfrm>
              <a:off x="1321" y="1761"/>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6" name="Rectangle 23">
              <a:extLst>
                <a:ext uri="{FF2B5EF4-FFF2-40B4-BE49-F238E27FC236}">
                  <a16:creationId xmlns:a16="http://schemas.microsoft.com/office/drawing/2014/main" id="{8726C5A4-0307-4CE6-B7BF-A293456BF53C}"/>
                </a:ext>
              </a:extLst>
            </p:cNvPr>
            <p:cNvSpPr>
              <a:spLocks noChangeArrowheads="1"/>
            </p:cNvSpPr>
            <p:nvPr/>
          </p:nvSpPr>
          <p:spPr bwMode="auto">
            <a:xfrm>
              <a:off x="1560" y="1761"/>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7" name="Rectangle 24">
              <a:extLst>
                <a:ext uri="{FF2B5EF4-FFF2-40B4-BE49-F238E27FC236}">
                  <a16:creationId xmlns:a16="http://schemas.microsoft.com/office/drawing/2014/main" id="{7FFD5CF5-01B4-4AAE-A521-B091A12AA868}"/>
                </a:ext>
              </a:extLst>
            </p:cNvPr>
            <p:cNvSpPr>
              <a:spLocks noChangeArrowheads="1"/>
            </p:cNvSpPr>
            <p:nvPr/>
          </p:nvSpPr>
          <p:spPr bwMode="auto">
            <a:xfrm>
              <a:off x="1799" y="1761"/>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8" name="Rectangle 25">
              <a:extLst>
                <a:ext uri="{FF2B5EF4-FFF2-40B4-BE49-F238E27FC236}">
                  <a16:creationId xmlns:a16="http://schemas.microsoft.com/office/drawing/2014/main" id="{9FA34273-EDCE-408C-89C0-561C01A659DE}"/>
                </a:ext>
              </a:extLst>
            </p:cNvPr>
            <p:cNvSpPr>
              <a:spLocks noChangeArrowheads="1"/>
            </p:cNvSpPr>
            <p:nvPr/>
          </p:nvSpPr>
          <p:spPr bwMode="auto">
            <a:xfrm>
              <a:off x="2042" y="1761"/>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9" name="Rectangle 26">
              <a:extLst>
                <a:ext uri="{FF2B5EF4-FFF2-40B4-BE49-F238E27FC236}">
                  <a16:creationId xmlns:a16="http://schemas.microsoft.com/office/drawing/2014/main" id="{99908B80-961C-435E-AA87-E6F4BDF9F3DA}"/>
                </a:ext>
              </a:extLst>
            </p:cNvPr>
            <p:cNvSpPr>
              <a:spLocks noChangeArrowheads="1"/>
            </p:cNvSpPr>
            <p:nvPr/>
          </p:nvSpPr>
          <p:spPr bwMode="auto">
            <a:xfrm>
              <a:off x="2281" y="1761"/>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grpSp>
        <p:nvGrpSpPr>
          <p:cNvPr id="6" name="Group 61">
            <a:extLst>
              <a:ext uri="{FF2B5EF4-FFF2-40B4-BE49-F238E27FC236}">
                <a16:creationId xmlns:a16="http://schemas.microsoft.com/office/drawing/2014/main" id="{FD79036C-B006-4533-9706-3E72C2B8C28B}"/>
              </a:ext>
            </a:extLst>
          </p:cNvPr>
          <p:cNvGrpSpPr>
            <a:grpSpLocks/>
          </p:cNvGrpSpPr>
          <p:nvPr/>
        </p:nvGrpSpPr>
        <p:grpSpPr bwMode="auto">
          <a:xfrm>
            <a:off x="2495551" y="3117850"/>
            <a:ext cx="3027363" cy="319088"/>
            <a:chOff x="612" y="1964"/>
            <a:chExt cx="1907" cy="201"/>
          </a:xfrm>
        </p:grpSpPr>
        <p:sp>
          <p:nvSpPr>
            <p:cNvPr id="9254" name="Rectangle 27">
              <a:extLst>
                <a:ext uri="{FF2B5EF4-FFF2-40B4-BE49-F238E27FC236}">
                  <a16:creationId xmlns:a16="http://schemas.microsoft.com/office/drawing/2014/main" id="{BB847D7A-8ACB-45A8-A33F-387DE33D97EA}"/>
                </a:ext>
              </a:extLst>
            </p:cNvPr>
            <p:cNvSpPr>
              <a:spLocks noChangeArrowheads="1"/>
            </p:cNvSpPr>
            <p:nvPr/>
          </p:nvSpPr>
          <p:spPr bwMode="auto">
            <a:xfrm>
              <a:off x="612" y="1964"/>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5" name="Rectangle 28">
              <a:extLst>
                <a:ext uri="{FF2B5EF4-FFF2-40B4-BE49-F238E27FC236}">
                  <a16:creationId xmlns:a16="http://schemas.microsoft.com/office/drawing/2014/main" id="{432F3B43-8F40-4B03-ACA9-38D6FBF6D3D6}"/>
                </a:ext>
              </a:extLst>
            </p:cNvPr>
            <p:cNvSpPr>
              <a:spLocks noChangeArrowheads="1"/>
            </p:cNvSpPr>
            <p:nvPr/>
          </p:nvSpPr>
          <p:spPr bwMode="auto">
            <a:xfrm>
              <a:off x="855" y="1964"/>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6" name="Rectangle 29">
              <a:extLst>
                <a:ext uri="{FF2B5EF4-FFF2-40B4-BE49-F238E27FC236}">
                  <a16:creationId xmlns:a16="http://schemas.microsoft.com/office/drawing/2014/main" id="{43D2C576-90B7-45DE-994D-26F4DF6862E0}"/>
                </a:ext>
              </a:extLst>
            </p:cNvPr>
            <p:cNvSpPr>
              <a:spLocks noChangeArrowheads="1"/>
            </p:cNvSpPr>
            <p:nvPr/>
          </p:nvSpPr>
          <p:spPr bwMode="auto">
            <a:xfrm>
              <a:off x="1091" y="1964"/>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7" name="Rectangle 30">
              <a:extLst>
                <a:ext uri="{FF2B5EF4-FFF2-40B4-BE49-F238E27FC236}">
                  <a16:creationId xmlns:a16="http://schemas.microsoft.com/office/drawing/2014/main" id="{E0EB3F36-6529-4DE9-9453-5DD071B78C41}"/>
                </a:ext>
              </a:extLst>
            </p:cNvPr>
            <p:cNvSpPr>
              <a:spLocks noChangeArrowheads="1"/>
            </p:cNvSpPr>
            <p:nvPr/>
          </p:nvSpPr>
          <p:spPr bwMode="auto">
            <a:xfrm>
              <a:off x="1321" y="1964"/>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8" name="Rectangle 31">
              <a:extLst>
                <a:ext uri="{FF2B5EF4-FFF2-40B4-BE49-F238E27FC236}">
                  <a16:creationId xmlns:a16="http://schemas.microsoft.com/office/drawing/2014/main" id="{C366303A-6A09-40E0-A3D7-4A1F1298D91B}"/>
                </a:ext>
              </a:extLst>
            </p:cNvPr>
            <p:cNvSpPr>
              <a:spLocks noChangeArrowheads="1"/>
            </p:cNvSpPr>
            <p:nvPr/>
          </p:nvSpPr>
          <p:spPr bwMode="auto">
            <a:xfrm>
              <a:off x="1560" y="1964"/>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9" name="Rectangle 32">
              <a:extLst>
                <a:ext uri="{FF2B5EF4-FFF2-40B4-BE49-F238E27FC236}">
                  <a16:creationId xmlns:a16="http://schemas.microsoft.com/office/drawing/2014/main" id="{A8B4C642-4281-46D5-B0C7-760D9F27D30F}"/>
                </a:ext>
              </a:extLst>
            </p:cNvPr>
            <p:cNvSpPr>
              <a:spLocks noChangeArrowheads="1"/>
            </p:cNvSpPr>
            <p:nvPr/>
          </p:nvSpPr>
          <p:spPr bwMode="auto">
            <a:xfrm>
              <a:off x="1799" y="1964"/>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0" name="Rectangle 33">
              <a:extLst>
                <a:ext uri="{FF2B5EF4-FFF2-40B4-BE49-F238E27FC236}">
                  <a16:creationId xmlns:a16="http://schemas.microsoft.com/office/drawing/2014/main" id="{1935907A-5A0F-4545-A377-8DECC69B2614}"/>
                </a:ext>
              </a:extLst>
            </p:cNvPr>
            <p:cNvSpPr>
              <a:spLocks noChangeArrowheads="1"/>
            </p:cNvSpPr>
            <p:nvPr/>
          </p:nvSpPr>
          <p:spPr bwMode="auto">
            <a:xfrm>
              <a:off x="2042" y="1964"/>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1" name="Rectangle 34">
              <a:extLst>
                <a:ext uri="{FF2B5EF4-FFF2-40B4-BE49-F238E27FC236}">
                  <a16:creationId xmlns:a16="http://schemas.microsoft.com/office/drawing/2014/main" id="{8FDC36F4-2D99-4CB4-9F8C-61C860002406}"/>
                </a:ext>
              </a:extLst>
            </p:cNvPr>
            <p:cNvSpPr>
              <a:spLocks noChangeArrowheads="1"/>
            </p:cNvSpPr>
            <p:nvPr/>
          </p:nvSpPr>
          <p:spPr bwMode="auto">
            <a:xfrm>
              <a:off x="2281" y="1964"/>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grpSp>
        <p:nvGrpSpPr>
          <p:cNvPr id="7" name="Group 62">
            <a:extLst>
              <a:ext uri="{FF2B5EF4-FFF2-40B4-BE49-F238E27FC236}">
                <a16:creationId xmlns:a16="http://schemas.microsoft.com/office/drawing/2014/main" id="{985DA424-9A35-4734-9406-8EFB1BB2CD0D}"/>
              </a:ext>
            </a:extLst>
          </p:cNvPr>
          <p:cNvGrpSpPr>
            <a:grpSpLocks/>
          </p:cNvGrpSpPr>
          <p:nvPr/>
        </p:nvGrpSpPr>
        <p:grpSpPr bwMode="auto">
          <a:xfrm>
            <a:off x="2495551" y="3438525"/>
            <a:ext cx="3027363" cy="319088"/>
            <a:chOff x="612" y="2166"/>
            <a:chExt cx="1907" cy="201"/>
          </a:xfrm>
        </p:grpSpPr>
        <p:sp>
          <p:nvSpPr>
            <p:cNvPr id="9246" name="Rectangle 35">
              <a:extLst>
                <a:ext uri="{FF2B5EF4-FFF2-40B4-BE49-F238E27FC236}">
                  <a16:creationId xmlns:a16="http://schemas.microsoft.com/office/drawing/2014/main" id="{F3B538A4-F4B6-40C8-AFF4-9434B111DC27}"/>
                </a:ext>
              </a:extLst>
            </p:cNvPr>
            <p:cNvSpPr>
              <a:spLocks noChangeArrowheads="1"/>
            </p:cNvSpPr>
            <p:nvPr/>
          </p:nvSpPr>
          <p:spPr bwMode="auto">
            <a:xfrm>
              <a:off x="612" y="2166"/>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7" name="Rectangle 36">
              <a:extLst>
                <a:ext uri="{FF2B5EF4-FFF2-40B4-BE49-F238E27FC236}">
                  <a16:creationId xmlns:a16="http://schemas.microsoft.com/office/drawing/2014/main" id="{647104B0-5FA1-4B24-82DB-1414A1AD9459}"/>
                </a:ext>
              </a:extLst>
            </p:cNvPr>
            <p:cNvSpPr>
              <a:spLocks noChangeArrowheads="1"/>
            </p:cNvSpPr>
            <p:nvPr/>
          </p:nvSpPr>
          <p:spPr bwMode="auto">
            <a:xfrm>
              <a:off x="855" y="2166"/>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8" name="Rectangle 37">
              <a:extLst>
                <a:ext uri="{FF2B5EF4-FFF2-40B4-BE49-F238E27FC236}">
                  <a16:creationId xmlns:a16="http://schemas.microsoft.com/office/drawing/2014/main" id="{C1EA735F-3959-432D-AD43-9B24EB27F2C5}"/>
                </a:ext>
              </a:extLst>
            </p:cNvPr>
            <p:cNvSpPr>
              <a:spLocks noChangeArrowheads="1"/>
            </p:cNvSpPr>
            <p:nvPr/>
          </p:nvSpPr>
          <p:spPr bwMode="auto">
            <a:xfrm>
              <a:off x="1091" y="2166"/>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9" name="Rectangle 38">
              <a:extLst>
                <a:ext uri="{FF2B5EF4-FFF2-40B4-BE49-F238E27FC236}">
                  <a16:creationId xmlns:a16="http://schemas.microsoft.com/office/drawing/2014/main" id="{C4FDA8C5-ACE2-46CC-8DD7-6B31EE0A2527}"/>
                </a:ext>
              </a:extLst>
            </p:cNvPr>
            <p:cNvSpPr>
              <a:spLocks noChangeArrowheads="1"/>
            </p:cNvSpPr>
            <p:nvPr/>
          </p:nvSpPr>
          <p:spPr bwMode="auto">
            <a:xfrm>
              <a:off x="1321" y="2166"/>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0" name="Rectangle 39">
              <a:extLst>
                <a:ext uri="{FF2B5EF4-FFF2-40B4-BE49-F238E27FC236}">
                  <a16:creationId xmlns:a16="http://schemas.microsoft.com/office/drawing/2014/main" id="{CC4B4F16-B268-4201-82AC-766DFD3246D2}"/>
                </a:ext>
              </a:extLst>
            </p:cNvPr>
            <p:cNvSpPr>
              <a:spLocks noChangeArrowheads="1"/>
            </p:cNvSpPr>
            <p:nvPr/>
          </p:nvSpPr>
          <p:spPr bwMode="auto">
            <a:xfrm>
              <a:off x="1560" y="2166"/>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1" name="Rectangle 40">
              <a:extLst>
                <a:ext uri="{FF2B5EF4-FFF2-40B4-BE49-F238E27FC236}">
                  <a16:creationId xmlns:a16="http://schemas.microsoft.com/office/drawing/2014/main" id="{8FA8E0C0-DB10-4CB6-A216-A19F29E8B88E}"/>
                </a:ext>
              </a:extLst>
            </p:cNvPr>
            <p:cNvSpPr>
              <a:spLocks noChangeArrowheads="1"/>
            </p:cNvSpPr>
            <p:nvPr/>
          </p:nvSpPr>
          <p:spPr bwMode="auto">
            <a:xfrm>
              <a:off x="1799" y="2166"/>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2" name="Rectangle 41">
              <a:extLst>
                <a:ext uri="{FF2B5EF4-FFF2-40B4-BE49-F238E27FC236}">
                  <a16:creationId xmlns:a16="http://schemas.microsoft.com/office/drawing/2014/main" id="{1D5E84EC-E4D3-4DB3-934F-DC2E470AC10C}"/>
                </a:ext>
              </a:extLst>
            </p:cNvPr>
            <p:cNvSpPr>
              <a:spLocks noChangeArrowheads="1"/>
            </p:cNvSpPr>
            <p:nvPr/>
          </p:nvSpPr>
          <p:spPr bwMode="auto">
            <a:xfrm>
              <a:off x="2042" y="2166"/>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3" name="Rectangle 42">
              <a:extLst>
                <a:ext uri="{FF2B5EF4-FFF2-40B4-BE49-F238E27FC236}">
                  <a16:creationId xmlns:a16="http://schemas.microsoft.com/office/drawing/2014/main" id="{B837F78D-EE24-4465-93DB-E5BC8430B35C}"/>
                </a:ext>
              </a:extLst>
            </p:cNvPr>
            <p:cNvSpPr>
              <a:spLocks noChangeArrowheads="1"/>
            </p:cNvSpPr>
            <p:nvPr/>
          </p:nvSpPr>
          <p:spPr bwMode="auto">
            <a:xfrm>
              <a:off x="2281" y="2166"/>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grpSp>
        <p:nvGrpSpPr>
          <p:cNvPr id="8" name="Group 63">
            <a:extLst>
              <a:ext uri="{FF2B5EF4-FFF2-40B4-BE49-F238E27FC236}">
                <a16:creationId xmlns:a16="http://schemas.microsoft.com/office/drawing/2014/main" id="{7FCD8DAD-6198-46A7-9754-E8772953628A}"/>
              </a:ext>
            </a:extLst>
          </p:cNvPr>
          <p:cNvGrpSpPr>
            <a:grpSpLocks/>
          </p:cNvGrpSpPr>
          <p:nvPr/>
        </p:nvGrpSpPr>
        <p:grpSpPr bwMode="auto">
          <a:xfrm>
            <a:off x="2495551" y="3760789"/>
            <a:ext cx="3027363" cy="319087"/>
            <a:chOff x="612" y="2369"/>
            <a:chExt cx="1907" cy="201"/>
          </a:xfrm>
        </p:grpSpPr>
        <p:sp>
          <p:nvSpPr>
            <p:cNvPr id="9238" name="Rectangle 43">
              <a:extLst>
                <a:ext uri="{FF2B5EF4-FFF2-40B4-BE49-F238E27FC236}">
                  <a16:creationId xmlns:a16="http://schemas.microsoft.com/office/drawing/2014/main" id="{7A979EE7-AEF6-4958-BEA1-3FE30977CF94}"/>
                </a:ext>
              </a:extLst>
            </p:cNvPr>
            <p:cNvSpPr>
              <a:spLocks noChangeArrowheads="1"/>
            </p:cNvSpPr>
            <p:nvPr/>
          </p:nvSpPr>
          <p:spPr bwMode="auto">
            <a:xfrm>
              <a:off x="612" y="2369"/>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9" name="Rectangle 44">
              <a:extLst>
                <a:ext uri="{FF2B5EF4-FFF2-40B4-BE49-F238E27FC236}">
                  <a16:creationId xmlns:a16="http://schemas.microsoft.com/office/drawing/2014/main" id="{C3F20047-7EDC-438C-933F-1D253B3606A6}"/>
                </a:ext>
              </a:extLst>
            </p:cNvPr>
            <p:cNvSpPr>
              <a:spLocks noChangeArrowheads="1"/>
            </p:cNvSpPr>
            <p:nvPr/>
          </p:nvSpPr>
          <p:spPr bwMode="auto">
            <a:xfrm>
              <a:off x="855" y="2369"/>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0" name="Rectangle 45">
              <a:extLst>
                <a:ext uri="{FF2B5EF4-FFF2-40B4-BE49-F238E27FC236}">
                  <a16:creationId xmlns:a16="http://schemas.microsoft.com/office/drawing/2014/main" id="{8E8606DC-523D-4027-94B4-1440D4C0F99A}"/>
                </a:ext>
              </a:extLst>
            </p:cNvPr>
            <p:cNvSpPr>
              <a:spLocks noChangeArrowheads="1"/>
            </p:cNvSpPr>
            <p:nvPr/>
          </p:nvSpPr>
          <p:spPr bwMode="auto">
            <a:xfrm>
              <a:off x="1091" y="2369"/>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1" name="Rectangle 46">
              <a:extLst>
                <a:ext uri="{FF2B5EF4-FFF2-40B4-BE49-F238E27FC236}">
                  <a16:creationId xmlns:a16="http://schemas.microsoft.com/office/drawing/2014/main" id="{2061B5A1-4011-4467-9E71-532DAF163E95}"/>
                </a:ext>
              </a:extLst>
            </p:cNvPr>
            <p:cNvSpPr>
              <a:spLocks noChangeArrowheads="1"/>
            </p:cNvSpPr>
            <p:nvPr/>
          </p:nvSpPr>
          <p:spPr bwMode="auto">
            <a:xfrm>
              <a:off x="1321" y="2369"/>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2" name="Rectangle 47">
              <a:extLst>
                <a:ext uri="{FF2B5EF4-FFF2-40B4-BE49-F238E27FC236}">
                  <a16:creationId xmlns:a16="http://schemas.microsoft.com/office/drawing/2014/main" id="{CD1D3EA6-F4CE-49C9-8478-D2C6928F7E3F}"/>
                </a:ext>
              </a:extLst>
            </p:cNvPr>
            <p:cNvSpPr>
              <a:spLocks noChangeArrowheads="1"/>
            </p:cNvSpPr>
            <p:nvPr/>
          </p:nvSpPr>
          <p:spPr bwMode="auto">
            <a:xfrm>
              <a:off x="1560" y="2369"/>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3" name="Rectangle 48">
              <a:extLst>
                <a:ext uri="{FF2B5EF4-FFF2-40B4-BE49-F238E27FC236}">
                  <a16:creationId xmlns:a16="http://schemas.microsoft.com/office/drawing/2014/main" id="{347B3DDD-F4D4-485F-8AB1-9253B717C6BD}"/>
                </a:ext>
              </a:extLst>
            </p:cNvPr>
            <p:cNvSpPr>
              <a:spLocks noChangeArrowheads="1"/>
            </p:cNvSpPr>
            <p:nvPr/>
          </p:nvSpPr>
          <p:spPr bwMode="auto">
            <a:xfrm>
              <a:off x="1799" y="2369"/>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4" name="Rectangle 49">
              <a:extLst>
                <a:ext uri="{FF2B5EF4-FFF2-40B4-BE49-F238E27FC236}">
                  <a16:creationId xmlns:a16="http://schemas.microsoft.com/office/drawing/2014/main" id="{E324B204-5386-4FBE-94D2-748EB1259C2F}"/>
                </a:ext>
              </a:extLst>
            </p:cNvPr>
            <p:cNvSpPr>
              <a:spLocks noChangeArrowheads="1"/>
            </p:cNvSpPr>
            <p:nvPr/>
          </p:nvSpPr>
          <p:spPr bwMode="auto">
            <a:xfrm>
              <a:off x="2042" y="2369"/>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5" name="Rectangle 50">
              <a:extLst>
                <a:ext uri="{FF2B5EF4-FFF2-40B4-BE49-F238E27FC236}">
                  <a16:creationId xmlns:a16="http://schemas.microsoft.com/office/drawing/2014/main" id="{3A61FED5-7B04-4F74-A145-1BD65D4C035C}"/>
                </a:ext>
              </a:extLst>
            </p:cNvPr>
            <p:cNvSpPr>
              <a:spLocks noChangeArrowheads="1"/>
            </p:cNvSpPr>
            <p:nvPr/>
          </p:nvSpPr>
          <p:spPr bwMode="auto">
            <a:xfrm>
              <a:off x="2281" y="2369"/>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grpSp>
        <p:nvGrpSpPr>
          <p:cNvPr id="9" name="Group 64">
            <a:extLst>
              <a:ext uri="{FF2B5EF4-FFF2-40B4-BE49-F238E27FC236}">
                <a16:creationId xmlns:a16="http://schemas.microsoft.com/office/drawing/2014/main" id="{EE2E810A-B4C3-4C5C-8134-E5BA40290797}"/>
              </a:ext>
            </a:extLst>
          </p:cNvPr>
          <p:cNvGrpSpPr>
            <a:grpSpLocks/>
          </p:cNvGrpSpPr>
          <p:nvPr/>
        </p:nvGrpSpPr>
        <p:grpSpPr bwMode="auto">
          <a:xfrm>
            <a:off x="2495551" y="4083050"/>
            <a:ext cx="3027363" cy="319088"/>
            <a:chOff x="612" y="2572"/>
            <a:chExt cx="1907" cy="201"/>
          </a:xfrm>
        </p:grpSpPr>
        <p:sp>
          <p:nvSpPr>
            <p:cNvPr id="9230" name="Rectangle 51">
              <a:extLst>
                <a:ext uri="{FF2B5EF4-FFF2-40B4-BE49-F238E27FC236}">
                  <a16:creationId xmlns:a16="http://schemas.microsoft.com/office/drawing/2014/main" id="{824194B0-EFDF-414F-B816-FA7D525B3311}"/>
                </a:ext>
              </a:extLst>
            </p:cNvPr>
            <p:cNvSpPr>
              <a:spLocks noChangeArrowheads="1"/>
            </p:cNvSpPr>
            <p:nvPr/>
          </p:nvSpPr>
          <p:spPr bwMode="auto">
            <a:xfrm>
              <a:off x="612" y="2572"/>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1" name="Rectangle 52">
              <a:extLst>
                <a:ext uri="{FF2B5EF4-FFF2-40B4-BE49-F238E27FC236}">
                  <a16:creationId xmlns:a16="http://schemas.microsoft.com/office/drawing/2014/main" id="{782BB91A-A599-41DD-ADCF-2F5FD1DCF16C}"/>
                </a:ext>
              </a:extLst>
            </p:cNvPr>
            <p:cNvSpPr>
              <a:spLocks noChangeArrowheads="1"/>
            </p:cNvSpPr>
            <p:nvPr/>
          </p:nvSpPr>
          <p:spPr bwMode="auto">
            <a:xfrm>
              <a:off x="855" y="2572"/>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2" name="Rectangle 53">
              <a:extLst>
                <a:ext uri="{FF2B5EF4-FFF2-40B4-BE49-F238E27FC236}">
                  <a16:creationId xmlns:a16="http://schemas.microsoft.com/office/drawing/2014/main" id="{874B2F5F-9B44-4D83-ABBD-E1E1FE3C8960}"/>
                </a:ext>
              </a:extLst>
            </p:cNvPr>
            <p:cNvSpPr>
              <a:spLocks noChangeArrowheads="1"/>
            </p:cNvSpPr>
            <p:nvPr/>
          </p:nvSpPr>
          <p:spPr bwMode="auto">
            <a:xfrm>
              <a:off x="1091" y="2572"/>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3" name="Rectangle 54">
              <a:extLst>
                <a:ext uri="{FF2B5EF4-FFF2-40B4-BE49-F238E27FC236}">
                  <a16:creationId xmlns:a16="http://schemas.microsoft.com/office/drawing/2014/main" id="{4DFF651F-1802-41DC-9D58-00C2C1C8B073}"/>
                </a:ext>
              </a:extLst>
            </p:cNvPr>
            <p:cNvSpPr>
              <a:spLocks noChangeArrowheads="1"/>
            </p:cNvSpPr>
            <p:nvPr/>
          </p:nvSpPr>
          <p:spPr bwMode="auto">
            <a:xfrm>
              <a:off x="1321" y="2572"/>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4" name="Rectangle 55">
              <a:extLst>
                <a:ext uri="{FF2B5EF4-FFF2-40B4-BE49-F238E27FC236}">
                  <a16:creationId xmlns:a16="http://schemas.microsoft.com/office/drawing/2014/main" id="{9C983CED-52F4-41F6-BFE5-104ABAC0B83D}"/>
                </a:ext>
              </a:extLst>
            </p:cNvPr>
            <p:cNvSpPr>
              <a:spLocks noChangeArrowheads="1"/>
            </p:cNvSpPr>
            <p:nvPr/>
          </p:nvSpPr>
          <p:spPr bwMode="auto">
            <a:xfrm>
              <a:off x="1560" y="2572"/>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5" name="Rectangle 56">
              <a:extLst>
                <a:ext uri="{FF2B5EF4-FFF2-40B4-BE49-F238E27FC236}">
                  <a16:creationId xmlns:a16="http://schemas.microsoft.com/office/drawing/2014/main" id="{546CA622-99ED-4A3B-AD0D-9E0655BE657E}"/>
                </a:ext>
              </a:extLst>
            </p:cNvPr>
            <p:cNvSpPr>
              <a:spLocks noChangeArrowheads="1"/>
            </p:cNvSpPr>
            <p:nvPr/>
          </p:nvSpPr>
          <p:spPr bwMode="auto">
            <a:xfrm>
              <a:off x="1799" y="2572"/>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6" name="Rectangle 57">
              <a:extLst>
                <a:ext uri="{FF2B5EF4-FFF2-40B4-BE49-F238E27FC236}">
                  <a16:creationId xmlns:a16="http://schemas.microsoft.com/office/drawing/2014/main" id="{58B1E754-66D2-4E45-9BF8-4C1D3C392352}"/>
                </a:ext>
              </a:extLst>
            </p:cNvPr>
            <p:cNvSpPr>
              <a:spLocks noChangeArrowheads="1"/>
            </p:cNvSpPr>
            <p:nvPr/>
          </p:nvSpPr>
          <p:spPr bwMode="auto">
            <a:xfrm>
              <a:off x="2042" y="2572"/>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7" name="Rectangle 58">
              <a:extLst>
                <a:ext uri="{FF2B5EF4-FFF2-40B4-BE49-F238E27FC236}">
                  <a16:creationId xmlns:a16="http://schemas.microsoft.com/office/drawing/2014/main" id="{5A00B558-7048-4CE7-A360-47DFEA3C2A5E}"/>
                </a:ext>
              </a:extLst>
            </p:cNvPr>
            <p:cNvSpPr>
              <a:spLocks noChangeArrowheads="1"/>
            </p:cNvSpPr>
            <p:nvPr/>
          </p:nvSpPr>
          <p:spPr bwMode="auto">
            <a:xfrm>
              <a:off x="2281" y="2572"/>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sp>
        <p:nvSpPr>
          <p:cNvPr id="18497" name="Text Box 65">
            <a:extLst>
              <a:ext uri="{FF2B5EF4-FFF2-40B4-BE49-F238E27FC236}">
                <a16:creationId xmlns:a16="http://schemas.microsoft.com/office/drawing/2014/main" id="{9367D441-8A38-4FBA-B29E-F7A8C0163A4B}"/>
              </a:ext>
            </a:extLst>
          </p:cNvPr>
          <p:cNvSpPr txBox="1">
            <a:spLocks noChangeArrowheads="1"/>
          </p:cNvSpPr>
          <p:nvPr/>
        </p:nvSpPr>
        <p:spPr bwMode="auto">
          <a:xfrm>
            <a:off x="2141538" y="584200"/>
            <a:ext cx="6463629" cy="769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t>The rectangle is made of 6 rows </a:t>
            </a:r>
            <a:r>
              <a:rPr lang="en-GB" altLang="en-US" sz="2400" b="1" dirty="0">
                <a:solidFill>
                  <a:srgbClr val="FF0000"/>
                </a:solidFill>
              </a:rPr>
              <a:t>of </a:t>
            </a:r>
            <a:r>
              <a:rPr lang="en-GB" altLang="en-US" sz="2400" dirty="0"/>
              <a:t>8 squares.</a:t>
            </a:r>
          </a:p>
          <a:p>
            <a:pPr algn="ctr" eaLnBrk="1" hangingPunct="1">
              <a:spcBef>
                <a:spcPct val="0"/>
              </a:spcBef>
              <a:buFontTx/>
              <a:buNone/>
            </a:pPr>
            <a:r>
              <a:rPr lang="en-GB" altLang="en-US" sz="2000" i="1" dirty="0">
                <a:solidFill>
                  <a:srgbClr val="FF0000"/>
                </a:solidFill>
              </a:rPr>
              <a:t>In Maths the word “of” means multiply.</a:t>
            </a:r>
          </a:p>
        </p:txBody>
      </p:sp>
      <p:sp>
        <p:nvSpPr>
          <p:cNvPr id="18498" name="Text Box 66">
            <a:extLst>
              <a:ext uri="{FF2B5EF4-FFF2-40B4-BE49-F238E27FC236}">
                <a16:creationId xmlns:a16="http://schemas.microsoft.com/office/drawing/2014/main" id="{E7AF8627-2E5C-4463-93F4-73251F8D2DC0}"/>
              </a:ext>
            </a:extLst>
          </p:cNvPr>
          <p:cNvSpPr txBox="1">
            <a:spLocks noChangeArrowheads="1"/>
          </p:cNvSpPr>
          <p:nvPr/>
        </p:nvSpPr>
        <p:spPr bwMode="auto">
          <a:xfrm>
            <a:off x="2749615" y="1352551"/>
            <a:ext cx="4924297"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t>To work out the number of squares</a:t>
            </a:r>
          </a:p>
          <a:p>
            <a:pPr algn="ctr" eaLnBrk="1" hangingPunct="1">
              <a:spcBef>
                <a:spcPct val="0"/>
              </a:spcBef>
              <a:buFontTx/>
              <a:buNone/>
            </a:pPr>
            <a:r>
              <a:rPr lang="en-GB" altLang="en-US" sz="2400"/>
              <a:t>we times 6 by 8.</a:t>
            </a:r>
          </a:p>
        </p:txBody>
      </p:sp>
    </p:spTree>
    <p:extLst>
      <p:ext uri="{BB962C8B-B14F-4D97-AF65-F5344CB8AC3E}">
        <p14:creationId xmlns:p14="http://schemas.microsoft.com/office/powerpoint/2010/main" val="1218173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8497"/>
                                        </p:tgtEl>
                                        <p:attrNameLst>
                                          <p:attrName>style.visibility</p:attrName>
                                        </p:attrNameLst>
                                      </p:cBhvr>
                                      <p:to>
                                        <p:strVal val="visible"/>
                                      </p:to>
                                    </p:set>
                                    <p:animEffect transition="in" filter="wipe(left)">
                                      <p:cBhvr>
                                        <p:cTn id="43" dur="500"/>
                                        <p:tgtEl>
                                          <p:spTgt spid="1849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498"/>
                                        </p:tgtEl>
                                        <p:attrNameLst>
                                          <p:attrName>style.visibility</p:attrName>
                                        </p:attrNameLst>
                                      </p:cBhvr>
                                      <p:to>
                                        <p:strVal val="visible"/>
                                      </p:to>
                                    </p:set>
                                    <p:animEffect transition="in" filter="wipe(left)">
                                      <p:cBhvr>
                                        <p:cTn id="48" dur="500"/>
                                        <p:tgtEl>
                                          <p:spTgt spid="1849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441"/>
                                        </p:tgtEl>
                                        <p:attrNameLst>
                                          <p:attrName>style.visibility</p:attrName>
                                        </p:attrNameLst>
                                      </p:cBhvr>
                                      <p:to>
                                        <p:strVal val="visible"/>
                                      </p:to>
                                    </p:set>
                                    <p:animEffect transition="in" filter="wipe(left)">
                                      <p:cBhvr>
                                        <p:cTn id="53"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P spid="18497" grpId="0" animBg="1"/>
      <p:bldP spid="1849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0">
            <a:extLst>
              <a:ext uri="{FF2B5EF4-FFF2-40B4-BE49-F238E27FC236}">
                <a16:creationId xmlns:a16="http://schemas.microsoft.com/office/drawing/2014/main" id="{4AC9339A-846E-4D20-8FB4-884345653D0E}"/>
              </a:ext>
            </a:extLst>
          </p:cNvPr>
          <p:cNvSpPr>
            <a:spLocks noGrp="1"/>
          </p:cNvSpPr>
          <p:nvPr>
            <p:ph type="title"/>
          </p:nvPr>
        </p:nvSpPr>
        <p:spPr>
          <a:xfrm>
            <a:off x="1695451" y="479426"/>
            <a:ext cx="8791575" cy="993775"/>
          </a:xfrm>
        </p:spPr>
        <p:txBody>
          <a:bodyPr/>
          <a:lstStyle/>
          <a:p>
            <a:pPr algn="ctr" eaLnBrk="1" hangingPunct="1">
              <a:defRPr/>
            </a:pPr>
            <a:r>
              <a:rPr lang="en-US" sz="3600" b="0" dirty="0">
                <a:latin typeface="+mj-lt"/>
                <a:cs typeface="Twinkl"/>
              </a:rPr>
              <a:t>Square </a:t>
            </a:r>
            <a:r>
              <a:rPr lang="en-US" sz="3600" b="0" dirty="0" err="1">
                <a:latin typeface="+mj-lt"/>
                <a:cs typeface="Twinkl"/>
              </a:rPr>
              <a:t>Centimetres</a:t>
            </a:r>
            <a:endParaRPr lang="en-US" sz="3600" b="0" dirty="0">
              <a:latin typeface="+mj-lt"/>
              <a:cs typeface="Twinkl"/>
            </a:endParaRPr>
          </a:p>
        </p:txBody>
      </p:sp>
      <p:sp>
        <p:nvSpPr>
          <p:cNvPr id="2" name="Content Placeholder 1">
            <a:extLst>
              <a:ext uri="{FF2B5EF4-FFF2-40B4-BE49-F238E27FC236}">
                <a16:creationId xmlns:a16="http://schemas.microsoft.com/office/drawing/2014/main" id="{E2DDBE67-8AB7-4E39-8042-0791CEB95442}"/>
              </a:ext>
            </a:extLst>
          </p:cNvPr>
          <p:cNvSpPr>
            <a:spLocks noGrp="1"/>
          </p:cNvSpPr>
          <p:nvPr>
            <p:ph idx="1"/>
          </p:nvPr>
        </p:nvSpPr>
        <p:spPr>
          <a:xfrm>
            <a:off x="652462" y="1228725"/>
            <a:ext cx="10859599" cy="517525"/>
          </a:xfrm>
        </p:spPr>
        <p:txBody>
          <a:bodyPr/>
          <a:lstStyle/>
          <a:p>
            <a:r>
              <a:rPr lang="en-US" altLang="en-US" dirty="0">
                <a:latin typeface="Twinkl" pitchFamily="2" charset="0"/>
              </a:rPr>
              <a:t>What different </a:t>
            </a:r>
            <a:r>
              <a:rPr lang="en-US" altLang="en-US" b="1" u="sng" dirty="0">
                <a:solidFill>
                  <a:srgbClr val="FF0000"/>
                </a:solidFill>
                <a:latin typeface="Twinkl" pitchFamily="2" charset="0"/>
              </a:rPr>
              <a:t>rectangles (rectilinear shapes)</a:t>
            </a:r>
            <a:r>
              <a:rPr lang="en-US" altLang="en-US" dirty="0">
                <a:latin typeface="Twinkl" pitchFamily="2" charset="0"/>
              </a:rPr>
              <a:t> have an area of 12 cm</a:t>
            </a:r>
            <a:r>
              <a:rPr lang="en-US" altLang="en-US" baseline="30000" dirty="0">
                <a:latin typeface="Twinkl" pitchFamily="2" charset="0"/>
              </a:rPr>
              <a:t>2</a:t>
            </a:r>
            <a:r>
              <a:rPr lang="en-US" altLang="en-US" dirty="0">
                <a:latin typeface="Twinkl" pitchFamily="2" charset="0"/>
              </a:rPr>
              <a:t>. Put your hand up if you know one.</a:t>
            </a:r>
          </a:p>
          <a:p>
            <a:r>
              <a:rPr lang="en-US" altLang="en-US" dirty="0">
                <a:latin typeface="Twinkl" pitchFamily="2" charset="0"/>
              </a:rPr>
              <a:t>Your times tables will help you here.</a:t>
            </a:r>
          </a:p>
        </p:txBody>
      </p:sp>
      <p:sp>
        <p:nvSpPr>
          <p:cNvPr id="9" name="Rounded Rectangle 8">
            <a:extLst>
              <a:ext uri="{FF2B5EF4-FFF2-40B4-BE49-F238E27FC236}">
                <a16:creationId xmlns:a16="http://schemas.microsoft.com/office/drawing/2014/main" id="{F6271604-2D9A-44C6-B0B2-89F4AB34AA90}"/>
              </a:ext>
            </a:extLst>
          </p:cNvPr>
          <p:cNvSpPr/>
          <p:nvPr/>
        </p:nvSpPr>
        <p:spPr>
          <a:xfrm>
            <a:off x="9128126" y="5897564"/>
            <a:ext cx="1012825" cy="44767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white"/>
                </a:solidFill>
                <a:latin typeface="Twinkl"/>
              </a:rPr>
              <a:t>Show </a:t>
            </a:r>
          </a:p>
          <a:p>
            <a:pPr algn="ctr">
              <a:defRPr/>
            </a:pPr>
            <a:r>
              <a:rPr lang="en-GB" sz="1400" dirty="0">
                <a:solidFill>
                  <a:prstClr val="white"/>
                </a:solidFill>
                <a:latin typeface="Twinkl"/>
              </a:rPr>
              <a:t>Answers</a:t>
            </a:r>
          </a:p>
        </p:txBody>
      </p:sp>
      <p:sp>
        <p:nvSpPr>
          <p:cNvPr id="10" name="Rounded Rectangle 9">
            <a:extLst>
              <a:ext uri="{FF2B5EF4-FFF2-40B4-BE49-F238E27FC236}">
                <a16:creationId xmlns:a16="http://schemas.microsoft.com/office/drawing/2014/main" id="{E8CF023B-1996-41A6-B3AA-928A20F44667}"/>
              </a:ext>
            </a:extLst>
          </p:cNvPr>
          <p:cNvSpPr/>
          <p:nvPr/>
        </p:nvSpPr>
        <p:spPr>
          <a:xfrm>
            <a:off x="9128126" y="5897564"/>
            <a:ext cx="1012825" cy="44767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white"/>
                </a:solidFill>
                <a:latin typeface="Twinkl"/>
              </a:rPr>
              <a:t>Hide</a:t>
            </a:r>
          </a:p>
          <a:p>
            <a:pPr algn="ctr">
              <a:defRPr/>
            </a:pPr>
            <a:r>
              <a:rPr lang="en-GB" sz="1400" dirty="0">
                <a:solidFill>
                  <a:prstClr val="white"/>
                </a:solidFill>
                <a:latin typeface="Twinkl"/>
              </a:rPr>
              <a:t>Answers</a:t>
            </a:r>
          </a:p>
        </p:txBody>
      </p:sp>
      <p:graphicFrame>
        <p:nvGraphicFramePr>
          <p:cNvPr id="12" name="Table 11">
            <a:extLst>
              <a:ext uri="{FF2B5EF4-FFF2-40B4-BE49-F238E27FC236}">
                <a16:creationId xmlns:a16="http://schemas.microsoft.com/office/drawing/2014/main" id="{FA0A0C82-810F-4A59-BF9D-2D2062004FE1}"/>
              </a:ext>
            </a:extLst>
          </p:cNvPr>
          <p:cNvGraphicFramePr>
            <a:graphicFrameLocks noGrp="1"/>
          </p:cNvGraphicFramePr>
          <p:nvPr>
            <p:extLst>
              <p:ext uri="{D42A27DB-BD31-4B8C-83A1-F6EECF244321}">
                <p14:modId xmlns:p14="http://schemas.microsoft.com/office/powerpoint/2010/main" val="107833216"/>
              </p:ext>
            </p:extLst>
          </p:nvPr>
        </p:nvGraphicFramePr>
        <p:xfrm>
          <a:off x="2798763" y="2587625"/>
          <a:ext cx="1440656" cy="1097100"/>
        </p:xfrm>
        <a:graphic>
          <a:graphicData uri="http://schemas.openxmlformats.org/drawingml/2006/table">
            <a:tbl>
              <a:tblPr firstRow="1" bandRow="1">
                <a:tableStyleId>{5940675A-B579-460E-94D1-54222C63F5DA}</a:tableStyleId>
              </a:tblPr>
              <a:tblGrid>
                <a:gridCol w="360164">
                  <a:extLst>
                    <a:ext uri="{9D8B030D-6E8A-4147-A177-3AD203B41FA5}">
                      <a16:colId xmlns:a16="http://schemas.microsoft.com/office/drawing/2014/main" val="20000"/>
                    </a:ext>
                  </a:extLst>
                </a:gridCol>
                <a:gridCol w="360164">
                  <a:extLst>
                    <a:ext uri="{9D8B030D-6E8A-4147-A177-3AD203B41FA5}">
                      <a16:colId xmlns:a16="http://schemas.microsoft.com/office/drawing/2014/main" val="20001"/>
                    </a:ext>
                  </a:extLst>
                </a:gridCol>
                <a:gridCol w="360164">
                  <a:extLst>
                    <a:ext uri="{9D8B030D-6E8A-4147-A177-3AD203B41FA5}">
                      <a16:colId xmlns:a16="http://schemas.microsoft.com/office/drawing/2014/main" val="20002"/>
                    </a:ext>
                  </a:extLst>
                </a:gridCol>
                <a:gridCol w="360164">
                  <a:extLst>
                    <a:ext uri="{9D8B030D-6E8A-4147-A177-3AD203B41FA5}">
                      <a16:colId xmlns:a16="http://schemas.microsoft.com/office/drawing/2014/main" val="20003"/>
                    </a:ext>
                  </a:extLst>
                </a:gridCol>
              </a:tblGrid>
              <a:tr h="365654">
                <a:tc>
                  <a:txBody>
                    <a:bodyPr/>
                    <a:lstStyle/>
                    <a:p>
                      <a:endParaRPr lang="en-US" sz="1800" dirty="0"/>
                    </a:p>
                  </a:txBody>
                  <a:tcPr marL="91482" marR="91482" marT="45690" marB="456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82" marR="91482" marT="45690" marB="456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82" marR="91482" marT="45690" marB="456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82" marR="91482" marT="45690" marB="456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extLst>
                  <a:ext uri="{0D108BD9-81ED-4DB2-BD59-A6C34878D82A}">
                    <a16:rowId xmlns:a16="http://schemas.microsoft.com/office/drawing/2014/main" val="10000"/>
                  </a:ext>
                </a:extLst>
              </a:tr>
              <a:tr h="365654">
                <a:tc>
                  <a:txBody>
                    <a:bodyPr/>
                    <a:lstStyle/>
                    <a:p>
                      <a:endParaRPr lang="en-US" sz="1800"/>
                    </a:p>
                  </a:txBody>
                  <a:tcPr marL="91482" marR="91482" marT="45690" marB="456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82" marR="91482" marT="45690" marB="456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82" marR="91482" marT="45690" marB="456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dirty="0"/>
                    </a:p>
                  </a:txBody>
                  <a:tcPr marL="91482" marR="91482" marT="45690" marB="456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extLst>
                  <a:ext uri="{0D108BD9-81ED-4DB2-BD59-A6C34878D82A}">
                    <a16:rowId xmlns:a16="http://schemas.microsoft.com/office/drawing/2014/main" val="10001"/>
                  </a:ext>
                </a:extLst>
              </a:tr>
              <a:tr h="365654">
                <a:tc>
                  <a:txBody>
                    <a:bodyPr/>
                    <a:lstStyle/>
                    <a:p>
                      <a:endParaRPr lang="en-US" sz="1800"/>
                    </a:p>
                  </a:txBody>
                  <a:tcPr marL="91482" marR="91482" marT="45690" marB="456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82" marR="91482" marT="45690" marB="456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a:p>
                  </a:txBody>
                  <a:tcPr marL="91482" marR="91482" marT="45690" marB="456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tc>
                  <a:txBody>
                    <a:bodyPr/>
                    <a:lstStyle/>
                    <a:p>
                      <a:endParaRPr lang="en-US" sz="1800" dirty="0"/>
                    </a:p>
                  </a:txBody>
                  <a:tcPr marL="91482" marR="91482" marT="45690" marB="4569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9FFCC"/>
                    </a:solidFill>
                  </a:tcPr>
                </a:tc>
                <a:extLst>
                  <a:ext uri="{0D108BD9-81ED-4DB2-BD59-A6C34878D82A}">
                    <a16:rowId xmlns:a16="http://schemas.microsoft.com/office/drawing/2014/main" val="10002"/>
                  </a:ext>
                </a:extLst>
              </a:tr>
            </a:tbl>
          </a:graphicData>
        </a:graphic>
      </p:graphicFrame>
      <p:graphicFrame>
        <p:nvGraphicFramePr>
          <p:cNvPr id="8" name="Table 7">
            <a:extLst>
              <a:ext uri="{FF2B5EF4-FFF2-40B4-BE49-F238E27FC236}">
                <a16:creationId xmlns:a16="http://schemas.microsoft.com/office/drawing/2014/main" id="{0131B7FF-BC63-410E-8E92-E9EDA6399D16}"/>
              </a:ext>
            </a:extLst>
          </p:cNvPr>
          <p:cNvGraphicFramePr>
            <a:graphicFrameLocks noGrp="1"/>
          </p:cNvGraphicFramePr>
          <p:nvPr>
            <p:extLst>
              <p:ext uri="{D42A27DB-BD31-4B8C-83A1-F6EECF244321}">
                <p14:modId xmlns:p14="http://schemas.microsoft.com/office/powerpoint/2010/main" val="1098799973"/>
              </p:ext>
            </p:extLst>
          </p:nvPr>
        </p:nvGraphicFramePr>
        <p:xfrm>
          <a:off x="5111750" y="4011613"/>
          <a:ext cx="2160588" cy="731838"/>
        </p:xfrm>
        <a:graphic>
          <a:graphicData uri="http://schemas.openxmlformats.org/drawingml/2006/table">
            <a:tbl>
              <a:tblPr firstRow="1" bandRow="1">
                <a:tableStyleId>{5940675A-B579-460E-94D1-54222C63F5DA}</a:tableStyleId>
              </a:tblPr>
              <a:tblGrid>
                <a:gridCol w="360098">
                  <a:extLst>
                    <a:ext uri="{9D8B030D-6E8A-4147-A177-3AD203B41FA5}">
                      <a16:colId xmlns:a16="http://schemas.microsoft.com/office/drawing/2014/main" val="20000"/>
                    </a:ext>
                  </a:extLst>
                </a:gridCol>
                <a:gridCol w="360098">
                  <a:extLst>
                    <a:ext uri="{9D8B030D-6E8A-4147-A177-3AD203B41FA5}">
                      <a16:colId xmlns:a16="http://schemas.microsoft.com/office/drawing/2014/main" val="20001"/>
                    </a:ext>
                  </a:extLst>
                </a:gridCol>
                <a:gridCol w="360098">
                  <a:extLst>
                    <a:ext uri="{9D8B030D-6E8A-4147-A177-3AD203B41FA5}">
                      <a16:colId xmlns:a16="http://schemas.microsoft.com/office/drawing/2014/main" val="20002"/>
                    </a:ext>
                  </a:extLst>
                </a:gridCol>
                <a:gridCol w="360098">
                  <a:extLst>
                    <a:ext uri="{9D8B030D-6E8A-4147-A177-3AD203B41FA5}">
                      <a16:colId xmlns:a16="http://schemas.microsoft.com/office/drawing/2014/main" val="20003"/>
                    </a:ext>
                  </a:extLst>
                </a:gridCol>
                <a:gridCol w="360098">
                  <a:extLst>
                    <a:ext uri="{9D8B030D-6E8A-4147-A177-3AD203B41FA5}">
                      <a16:colId xmlns:a16="http://schemas.microsoft.com/office/drawing/2014/main" val="20004"/>
                    </a:ext>
                  </a:extLst>
                </a:gridCol>
                <a:gridCol w="360098">
                  <a:extLst>
                    <a:ext uri="{9D8B030D-6E8A-4147-A177-3AD203B41FA5}">
                      <a16:colId xmlns:a16="http://schemas.microsoft.com/office/drawing/2014/main" val="20005"/>
                    </a:ext>
                  </a:extLst>
                </a:gridCol>
              </a:tblGrid>
              <a:tr h="365919">
                <a:tc>
                  <a:txBody>
                    <a:bodyPr/>
                    <a:lstStyle/>
                    <a:p>
                      <a:endParaRPr lang="en-US" sz="1800" dirty="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797E5"/>
                    </a:solidFill>
                  </a:tcPr>
                </a:tc>
                <a:tc>
                  <a:txBody>
                    <a:bodyPr/>
                    <a:lstStyle/>
                    <a:p>
                      <a:endParaRPr lang="en-US" sz="1800" dirty="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797E5"/>
                    </a:solidFill>
                  </a:tcPr>
                </a:tc>
                <a:tc>
                  <a:txBody>
                    <a:bodyPr/>
                    <a:lstStyle/>
                    <a:p>
                      <a:endParaRPr lang="en-US" sz="1800" dirty="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797E5"/>
                    </a:solidFill>
                  </a:tcPr>
                </a:tc>
                <a:tc>
                  <a:txBody>
                    <a:bodyPr/>
                    <a:lstStyle/>
                    <a:p>
                      <a:endParaRPr lang="en-US" sz="1800" dirty="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797E5"/>
                    </a:solidFill>
                  </a:tcPr>
                </a:tc>
                <a:tc>
                  <a:txBody>
                    <a:bodyPr/>
                    <a:lstStyle/>
                    <a:p>
                      <a:endParaRPr lang="en-US" sz="1800" dirty="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797E5"/>
                    </a:solidFill>
                  </a:tcPr>
                </a:tc>
                <a:tc>
                  <a:txBody>
                    <a:bodyPr/>
                    <a:lstStyle/>
                    <a:p>
                      <a:endParaRPr lang="en-US" sz="1800" dirty="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797E5"/>
                    </a:solidFill>
                  </a:tcPr>
                </a:tc>
                <a:extLst>
                  <a:ext uri="{0D108BD9-81ED-4DB2-BD59-A6C34878D82A}">
                    <a16:rowId xmlns:a16="http://schemas.microsoft.com/office/drawing/2014/main" val="10000"/>
                  </a:ext>
                </a:extLst>
              </a:tr>
              <a:tr h="365919">
                <a:tc>
                  <a:txBody>
                    <a:bodyPr/>
                    <a:lstStyle/>
                    <a:p>
                      <a:endParaRPr lang="en-US" sz="1800" dirty="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797E5"/>
                    </a:solidFill>
                  </a:tcPr>
                </a:tc>
                <a:tc>
                  <a:txBody>
                    <a:bodyPr/>
                    <a:lstStyle/>
                    <a:p>
                      <a:endParaRPr lang="en-US" sz="1800" dirty="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797E5"/>
                    </a:solidFill>
                  </a:tcPr>
                </a:tc>
                <a:tc>
                  <a:txBody>
                    <a:bodyPr/>
                    <a:lstStyle/>
                    <a:p>
                      <a:endParaRPr lang="en-US" sz="1800" dirty="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797E5"/>
                    </a:solidFill>
                  </a:tcPr>
                </a:tc>
                <a:tc>
                  <a:txBody>
                    <a:bodyPr/>
                    <a:lstStyle/>
                    <a:p>
                      <a:endParaRPr lang="en-US" sz="1800" dirty="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797E5"/>
                    </a:solidFill>
                  </a:tcPr>
                </a:tc>
                <a:tc>
                  <a:txBody>
                    <a:bodyPr/>
                    <a:lstStyle/>
                    <a:p>
                      <a:endParaRPr lang="en-US" sz="1800" dirty="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797E5"/>
                    </a:solidFill>
                  </a:tcPr>
                </a:tc>
                <a:tc>
                  <a:txBody>
                    <a:bodyPr/>
                    <a:lstStyle/>
                    <a:p>
                      <a:endParaRPr lang="en-US" sz="1800" dirty="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797E5"/>
                    </a:solidFill>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C6107388-049A-4494-9247-0DF25453014D}"/>
              </a:ext>
            </a:extLst>
          </p:cNvPr>
          <p:cNvGraphicFramePr>
            <a:graphicFrameLocks noGrp="1"/>
          </p:cNvGraphicFramePr>
          <p:nvPr>
            <p:extLst>
              <p:ext uri="{D42A27DB-BD31-4B8C-83A1-F6EECF244321}">
                <p14:modId xmlns:p14="http://schemas.microsoft.com/office/powerpoint/2010/main" val="3980249679"/>
              </p:ext>
            </p:extLst>
          </p:nvPr>
        </p:nvGraphicFramePr>
        <p:xfrm>
          <a:off x="2098675" y="5111750"/>
          <a:ext cx="3992568" cy="344488"/>
        </p:xfrm>
        <a:graphic>
          <a:graphicData uri="http://schemas.openxmlformats.org/drawingml/2006/table">
            <a:tbl>
              <a:tblPr firstRow="1" bandRow="1">
                <a:tableStyleId>{5940675A-B579-460E-94D1-54222C63F5DA}</a:tableStyleId>
              </a:tblPr>
              <a:tblGrid>
                <a:gridCol w="332714">
                  <a:extLst>
                    <a:ext uri="{9D8B030D-6E8A-4147-A177-3AD203B41FA5}">
                      <a16:colId xmlns:a16="http://schemas.microsoft.com/office/drawing/2014/main" val="20000"/>
                    </a:ext>
                  </a:extLst>
                </a:gridCol>
                <a:gridCol w="332714">
                  <a:extLst>
                    <a:ext uri="{9D8B030D-6E8A-4147-A177-3AD203B41FA5}">
                      <a16:colId xmlns:a16="http://schemas.microsoft.com/office/drawing/2014/main" val="20001"/>
                    </a:ext>
                  </a:extLst>
                </a:gridCol>
                <a:gridCol w="332714">
                  <a:extLst>
                    <a:ext uri="{9D8B030D-6E8A-4147-A177-3AD203B41FA5}">
                      <a16:colId xmlns:a16="http://schemas.microsoft.com/office/drawing/2014/main" val="20002"/>
                    </a:ext>
                  </a:extLst>
                </a:gridCol>
                <a:gridCol w="332714">
                  <a:extLst>
                    <a:ext uri="{9D8B030D-6E8A-4147-A177-3AD203B41FA5}">
                      <a16:colId xmlns:a16="http://schemas.microsoft.com/office/drawing/2014/main" val="20003"/>
                    </a:ext>
                  </a:extLst>
                </a:gridCol>
                <a:gridCol w="332714">
                  <a:extLst>
                    <a:ext uri="{9D8B030D-6E8A-4147-A177-3AD203B41FA5}">
                      <a16:colId xmlns:a16="http://schemas.microsoft.com/office/drawing/2014/main" val="20004"/>
                    </a:ext>
                  </a:extLst>
                </a:gridCol>
                <a:gridCol w="332714">
                  <a:extLst>
                    <a:ext uri="{9D8B030D-6E8A-4147-A177-3AD203B41FA5}">
                      <a16:colId xmlns:a16="http://schemas.microsoft.com/office/drawing/2014/main" val="20005"/>
                    </a:ext>
                  </a:extLst>
                </a:gridCol>
                <a:gridCol w="332714">
                  <a:extLst>
                    <a:ext uri="{9D8B030D-6E8A-4147-A177-3AD203B41FA5}">
                      <a16:colId xmlns:a16="http://schemas.microsoft.com/office/drawing/2014/main" val="20006"/>
                    </a:ext>
                  </a:extLst>
                </a:gridCol>
                <a:gridCol w="332714">
                  <a:extLst>
                    <a:ext uri="{9D8B030D-6E8A-4147-A177-3AD203B41FA5}">
                      <a16:colId xmlns:a16="http://schemas.microsoft.com/office/drawing/2014/main" val="20007"/>
                    </a:ext>
                  </a:extLst>
                </a:gridCol>
                <a:gridCol w="332714">
                  <a:extLst>
                    <a:ext uri="{9D8B030D-6E8A-4147-A177-3AD203B41FA5}">
                      <a16:colId xmlns:a16="http://schemas.microsoft.com/office/drawing/2014/main" val="20008"/>
                    </a:ext>
                  </a:extLst>
                </a:gridCol>
                <a:gridCol w="332714">
                  <a:extLst>
                    <a:ext uri="{9D8B030D-6E8A-4147-A177-3AD203B41FA5}">
                      <a16:colId xmlns:a16="http://schemas.microsoft.com/office/drawing/2014/main" val="20009"/>
                    </a:ext>
                  </a:extLst>
                </a:gridCol>
                <a:gridCol w="332714">
                  <a:extLst>
                    <a:ext uri="{9D8B030D-6E8A-4147-A177-3AD203B41FA5}">
                      <a16:colId xmlns:a16="http://schemas.microsoft.com/office/drawing/2014/main" val="20010"/>
                    </a:ext>
                  </a:extLst>
                </a:gridCol>
                <a:gridCol w="332714">
                  <a:extLst>
                    <a:ext uri="{9D8B030D-6E8A-4147-A177-3AD203B41FA5}">
                      <a16:colId xmlns:a16="http://schemas.microsoft.com/office/drawing/2014/main" val="20011"/>
                    </a:ext>
                  </a:extLst>
                </a:gridCol>
              </a:tblGrid>
              <a:tr h="344488">
                <a:tc>
                  <a:txBody>
                    <a:bodyPr/>
                    <a:lstStyle/>
                    <a:p>
                      <a:endParaRPr lang="en-US" sz="1700" dirty="0"/>
                    </a:p>
                  </a:txBody>
                  <a:tcPr marL="84510" marR="84510" marT="42361" marB="4236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700" dirty="0"/>
                    </a:p>
                  </a:txBody>
                  <a:tcPr marL="84510" marR="84510" marT="42361" marB="4236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700" dirty="0"/>
                    </a:p>
                  </a:txBody>
                  <a:tcPr marL="84510" marR="84510" marT="42361" marB="4236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700" dirty="0"/>
                    </a:p>
                  </a:txBody>
                  <a:tcPr marL="84510" marR="84510" marT="42361" marB="4236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700" dirty="0"/>
                    </a:p>
                  </a:txBody>
                  <a:tcPr marL="84510" marR="84510" marT="42361" marB="4236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700" dirty="0"/>
                    </a:p>
                  </a:txBody>
                  <a:tcPr marL="84510" marR="84510" marT="42361" marB="4236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700" dirty="0"/>
                    </a:p>
                  </a:txBody>
                  <a:tcPr marL="84510" marR="84510" marT="42361" marB="4236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700" dirty="0"/>
                    </a:p>
                  </a:txBody>
                  <a:tcPr marL="84510" marR="84510" marT="42361" marB="4236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700" dirty="0"/>
                    </a:p>
                  </a:txBody>
                  <a:tcPr marL="84510" marR="84510" marT="42361" marB="4236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700" dirty="0"/>
                    </a:p>
                  </a:txBody>
                  <a:tcPr marL="84510" marR="84510" marT="42361" marB="4236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700" dirty="0"/>
                    </a:p>
                  </a:txBody>
                  <a:tcPr marL="84510" marR="84510" marT="42361" marB="4236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700" dirty="0"/>
                    </a:p>
                  </a:txBody>
                  <a:tcPr marL="84510" marR="84510" marT="42361" marB="4236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E8B0FF11-A19D-429D-8994-4757E4EC0D60}"/>
              </a:ext>
            </a:extLst>
          </p:cNvPr>
          <p:cNvGraphicFramePr>
            <a:graphicFrameLocks noGrp="1"/>
          </p:cNvGraphicFramePr>
          <p:nvPr>
            <p:extLst>
              <p:ext uri="{D42A27DB-BD31-4B8C-83A1-F6EECF244321}">
                <p14:modId xmlns:p14="http://schemas.microsoft.com/office/powerpoint/2010/main" val="4024113389"/>
              </p:ext>
            </p:extLst>
          </p:nvPr>
        </p:nvGraphicFramePr>
        <p:xfrm>
          <a:off x="6672263" y="2074863"/>
          <a:ext cx="1080294" cy="1463676"/>
        </p:xfrm>
        <a:graphic>
          <a:graphicData uri="http://schemas.openxmlformats.org/drawingml/2006/table">
            <a:tbl>
              <a:tblPr firstRow="1" bandRow="1">
                <a:tableStyleId>{5940675A-B579-460E-94D1-54222C63F5DA}</a:tableStyleId>
              </a:tblPr>
              <a:tblGrid>
                <a:gridCol w="360098">
                  <a:extLst>
                    <a:ext uri="{9D8B030D-6E8A-4147-A177-3AD203B41FA5}">
                      <a16:colId xmlns:a16="http://schemas.microsoft.com/office/drawing/2014/main" val="20000"/>
                    </a:ext>
                  </a:extLst>
                </a:gridCol>
                <a:gridCol w="360098">
                  <a:extLst>
                    <a:ext uri="{9D8B030D-6E8A-4147-A177-3AD203B41FA5}">
                      <a16:colId xmlns:a16="http://schemas.microsoft.com/office/drawing/2014/main" val="20001"/>
                    </a:ext>
                  </a:extLst>
                </a:gridCol>
                <a:gridCol w="360098">
                  <a:extLst>
                    <a:ext uri="{9D8B030D-6E8A-4147-A177-3AD203B41FA5}">
                      <a16:colId xmlns:a16="http://schemas.microsoft.com/office/drawing/2014/main" val="20002"/>
                    </a:ext>
                  </a:extLst>
                </a:gridCol>
              </a:tblGrid>
              <a:tr h="365919">
                <a:tc>
                  <a:txBody>
                    <a:bodyPr/>
                    <a:lstStyle/>
                    <a:p>
                      <a:endParaRPr lang="en-US" sz="1800" dirty="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800" dirty="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80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65919">
                <a:tc>
                  <a:txBody>
                    <a:bodyPr/>
                    <a:lstStyle/>
                    <a:p>
                      <a:endParaRPr lang="en-US" sz="180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80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80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365919">
                <a:tc>
                  <a:txBody>
                    <a:bodyPr/>
                    <a:lstStyle/>
                    <a:p>
                      <a:endParaRPr lang="en-US" sz="180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80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80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365919">
                <a:tc>
                  <a:txBody>
                    <a:bodyPr/>
                    <a:lstStyle/>
                    <a:p>
                      <a:endParaRPr lang="en-US" sz="1800" dirty="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80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800" dirty="0"/>
                    </a:p>
                  </a:txBody>
                  <a:tcPr marL="91465" marR="91465" marT="45740" marB="457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0" presetClass="exit" presetSubtype="0" fill="hold" grpId="1"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1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A98C9A-79EB-414E-94EF-1C2D378D2953}"/>
              </a:ext>
            </a:extLst>
          </p:cNvPr>
          <p:cNvPicPr>
            <a:picLocks noChangeAspect="1"/>
          </p:cNvPicPr>
          <p:nvPr/>
        </p:nvPicPr>
        <p:blipFill>
          <a:blip r:embed="rId2"/>
          <a:stretch>
            <a:fillRect/>
          </a:stretch>
        </p:blipFill>
        <p:spPr>
          <a:xfrm>
            <a:off x="4972803" y="762000"/>
            <a:ext cx="7278381" cy="4838700"/>
          </a:xfrm>
          <a:prstGeom prst="rect">
            <a:avLst/>
          </a:prstGeom>
        </p:spPr>
      </p:pic>
      <p:sp>
        <p:nvSpPr>
          <p:cNvPr id="3" name="Rectangle 2">
            <a:extLst>
              <a:ext uri="{FF2B5EF4-FFF2-40B4-BE49-F238E27FC236}">
                <a16:creationId xmlns:a16="http://schemas.microsoft.com/office/drawing/2014/main" id="{9A265058-252F-4A5D-B946-D7B4034CF833}"/>
              </a:ext>
            </a:extLst>
          </p:cNvPr>
          <p:cNvSpPr/>
          <p:nvPr/>
        </p:nvSpPr>
        <p:spPr>
          <a:xfrm>
            <a:off x="135385" y="207101"/>
            <a:ext cx="4106415" cy="4154984"/>
          </a:xfrm>
          <a:prstGeom prst="rect">
            <a:avLst/>
          </a:prstGeom>
          <a:solidFill>
            <a:schemeClr val="accent4">
              <a:lumMod val="40000"/>
              <a:lumOff val="60000"/>
            </a:schemeClr>
          </a:solidFill>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Today’s task:</a:t>
            </a:r>
          </a:p>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Have a go at these 3 challenges.</a:t>
            </a:r>
          </a:p>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Saved in Assignments.</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83155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22748-06D8-43AB-B8CD-A02753C7F378}"/>
              </a:ext>
            </a:extLst>
          </p:cNvPr>
          <p:cNvSpPr/>
          <p:nvPr/>
        </p:nvSpPr>
        <p:spPr>
          <a:xfrm>
            <a:off x="336478" y="245200"/>
            <a:ext cx="11519043" cy="1754326"/>
          </a:xfrm>
          <a:prstGeom prst="rect">
            <a:avLst/>
          </a:prstGeom>
          <a:solidFill>
            <a:schemeClr val="accent4">
              <a:lumMod val="40000"/>
              <a:lumOff val="60000"/>
            </a:schemeClr>
          </a:solid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LO: Comparing the area of rectilinear</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Session 4</a:t>
            </a:r>
          </a:p>
        </p:txBody>
      </p:sp>
    </p:spTree>
    <p:extLst>
      <p:ext uri="{BB962C8B-B14F-4D97-AF65-F5344CB8AC3E}">
        <p14:creationId xmlns:p14="http://schemas.microsoft.com/office/powerpoint/2010/main" val="2742982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8094" y="532799"/>
            <a:ext cx="700156" cy="700156"/>
          </a:xfrm>
          <a:prstGeom prst="rect">
            <a:avLst/>
          </a:prstGeom>
        </p:spPr>
      </p:pic>
      <p:sp>
        <p:nvSpPr>
          <p:cNvPr id="96" name="Rectangle 95"/>
          <p:cNvSpPr/>
          <p:nvPr/>
        </p:nvSpPr>
        <p:spPr>
          <a:xfrm>
            <a:off x="1969575" y="702863"/>
            <a:ext cx="194701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Comparing Area</a:t>
            </a:r>
          </a:p>
        </p:txBody>
      </p:sp>
      <p:sp>
        <p:nvSpPr>
          <p:cNvPr id="2" name="TextBox 1"/>
          <p:cNvSpPr txBox="1"/>
          <p:nvPr/>
        </p:nvSpPr>
        <p:spPr>
          <a:xfrm>
            <a:off x="6096000" y="1521900"/>
            <a:ext cx="3816350" cy="553998"/>
          </a:xfrm>
          <a:prstGeom prst="rect">
            <a:avLst/>
          </a:prstGeom>
          <a:noFill/>
        </p:spPr>
        <p:txBody>
          <a:bodyPr wrap="square" lIns="0" tIns="0" rIns="0" bIns="0" rtlCol="0">
            <a:spAutoFit/>
          </a:bodyPr>
          <a:lstStyle/>
          <a:p>
            <a:r>
              <a:rPr lang="en-GB" dirty="0"/>
              <a:t>Sort the shapes into the correct column of the table.</a:t>
            </a:r>
          </a:p>
        </p:txBody>
      </p:sp>
      <p:sp>
        <p:nvSpPr>
          <p:cNvPr id="97" name="Rectangle 96"/>
          <p:cNvSpPr/>
          <p:nvPr/>
        </p:nvSpPr>
        <p:spPr>
          <a:xfrm>
            <a:off x="3916593"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3919606"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4">
            <a:extLst>
              <a:ext uri="{FF2B5EF4-FFF2-40B4-BE49-F238E27FC236}">
                <a16:creationId xmlns:a16="http://schemas.microsoft.com/office/drawing/2014/main" id="{1F3AA3D0-91CB-46B4-B54C-4C53E7861B7B}"/>
              </a:ext>
            </a:extLst>
          </p:cNvPr>
          <p:cNvGraphicFramePr>
            <a:graphicFrameLocks noGrp="1"/>
          </p:cNvGraphicFramePr>
          <p:nvPr/>
        </p:nvGraphicFramePr>
        <p:xfrm>
          <a:off x="2669117" y="1521900"/>
          <a:ext cx="2916000" cy="4536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val="716186639"/>
                    </a:ext>
                  </a:extLst>
                </a:gridCol>
                <a:gridCol w="324000">
                  <a:extLst>
                    <a:ext uri="{9D8B030D-6E8A-4147-A177-3AD203B41FA5}">
                      <a16:colId xmlns:a16="http://schemas.microsoft.com/office/drawing/2014/main" val="259031993"/>
                    </a:ext>
                  </a:extLst>
                </a:gridCol>
                <a:gridCol w="324000">
                  <a:extLst>
                    <a:ext uri="{9D8B030D-6E8A-4147-A177-3AD203B41FA5}">
                      <a16:colId xmlns:a16="http://schemas.microsoft.com/office/drawing/2014/main" val="1865385186"/>
                    </a:ext>
                  </a:extLst>
                </a:gridCol>
                <a:gridCol w="324000">
                  <a:extLst>
                    <a:ext uri="{9D8B030D-6E8A-4147-A177-3AD203B41FA5}">
                      <a16:colId xmlns:a16="http://schemas.microsoft.com/office/drawing/2014/main" val="3275894173"/>
                    </a:ext>
                  </a:extLst>
                </a:gridCol>
                <a:gridCol w="324000">
                  <a:extLst>
                    <a:ext uri="{9D8B030D-6E8A-4147-A177-3AD203B41FA5}">
                      <a16:colId xmlns:a16="http://schemas.microsoft.com/office/drawing/2014/main" val="1584356491"/>
                    </a:ext>
                  </a:extLst>
                </a:gridCol>
                <a:gridCol w="324000">
                  <a:extLst>
                    <a:ext uri="{9D8B030D-6E8A-4147-A177-3AD203B41FA5}">
                      <a16:colId xmlns:a16="http://schemas.microsoft.com/office/drawing/2014/main" val="2877818911"/>
                    </a:ext>
                  </a:extLst>
                </a:gridCol>
                <a:gridCol w="324000">
                  <a:extLst>
                    <a:ext uri="{9D8B030D-6E8A-4147-A177-3AD203B41FA5}">
                      <a16:colId xmlns:a16="http://schemas.microsoft.com/office/drawing/2014/main" val="3749983284"/>
                    </a:ext>
                  </a:extLst>
                </a:gridCol>
                <a:gridCol w="324000">
                  <a:extLst>
                    <a:ext uri="{9D8B030D-6E8A-4147-A177-3AD203B41FA5}">
                      <a16:colId xmlns:a16="http://schemas.microsoft.com/office/drawing/2014/main" val="2642411918"/>
                    </a:ext>
                  </a:extLst>
                </a:gridCol>
                <a:gridCol w="324000">
                  <a:extLst>
                    <a:ext uri="{9D8B030D-6E8A-4147-A177-3AD203B41FA5}">
                      <a16:colId xmlns:a16="http://schemas.microsoft.com/office/drawing/2014/main" val="3755648257"/>
                    </a:ext>
                  </a:extLst>
                </a:gridCol>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a:t>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r>
                        <a:rPr lang="en-GB" dirty="0"/>
                        <a:t>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0200291"/>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B</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543947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9714650"/>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11372043"/>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a:t>F</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16834843"/>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429040"/>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GB" dirty="0"/>
                        <a:t>D</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3725898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a:t>G</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0329523"/>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2681417"/>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0" name="Table 4">
            <a:extLst>
              <a:ext uri="{FF2B5EF4-FFF2-40B4-BE49-F238E27FC236}">
                <a16:creationId xmlns:a16="http://schemas.microsoft.com/office/drawing/2014/main" id="{45938843-220A-4E82-8C42-A36726CE6190}"/>
              </a:ext>
            </a:extLst>
          </p:cNvPr>
          <p:cNvGraphicFramePr>
            <a:graphicFrameLocks noGrp="1"/>
          </p:cNvGraphicFramePr>
          <p:nvPr/>
        </p:nvGraphicFramePr>
        <p:xfrm>
          <a:off x="6096000" y="2425648"/>
          <a:ext cx="3638798" cy="2644369"/>
        </p:xfrm>
        <a:graphic>
          <a:graphicData uri="http://schemas.openxmlformats.org/drawingml/2006/table">
            <a:tbl>
              <a:tblPr firstRow="1" bandRow="1">
                <a:tableStyleId>{5940675A-B579-460E-94D1-54222C63F5DA}</a:tableStyleId>
              </a:tblPr>
              <a:tblGrid>
                <a:gridCol w="1819399">
                  <a:extLst>
                    <a:ext uri="{9D8B030D-6E8A-4147-A177-3AD203B41FA5}">
                      <a16:colId xmlns:a16="http://schemas.microsoft.com/office/drawing/2014/main" val="1686290643"/>
                    </a:ext>
                  </a:extLst>
                </a:gridCol>
                <a:gridCol w="1819399">
                  <a:extLst>
                    <a:ext uri="{9D8B030D-6E8A-4147-A177-3AD203B41FA5}">
                      <a16:colId xmlns:a16="http://schemas.microsoft.com/office/drawing/2014/main" val="1028006200"/>
                    </a:ext>
                  </a:extLst>
                </a:gridCol>
              </a:tblGrid>
              <a:tr h="695785">
                <a:tc>
                  <a:txBody>
                    <a:bodyPr/>
                    <a:lstStyle/>
                    <a:p>
                      <a:pPr algn="ctr"/>
                      <a:r>
                        <a:rPr lang="en-GB" sz="1800" b="0" i="0" kern="1200" dirty="0">
                          <a:solidFill>
                            <a:schemeClr val="tx1"/>
                          </a:solidFill>
                          <a:effectLst/>
                          <a:latin typeface="+mn-lt"/>
                          <a:ea typeface="+mn-ea"/>
                          <a:cs typeface="+mn-cs"/>
                        </a:rPr>
                        <a:t>Shapes with an Area </a:t>
                      </a:r>
                      <a:r>
                        <a:rPr lang="en-GB" sz="1800" b="1" i="0" kern="1200" dirty="0">
                          <a:solidFill>
                            <a:srgbClr val="8298D0"/>
                          </a:solidFill>
                          <a:effectLst/>
                          <a:latin typeface="+mn-lt"/>
                          <a:ea typeface="+mn-ea"/>
                          <a:cs typeface="+mn-cs"/>
                        </a:rPr>
                        <a:t>Greater</a:t>
                      </a:r>
                      <a:r>
                        <a:rPr lang="en-GB" sz="1800" b="0" i="0" kern="1200" dirty="0">
                          <a:solidFill>
                            <a:schemeClr val="tx1"/>
                          </a:solidFill>
                          <a:effectLst/>
                          <a:latin typeface="+mn-lt"/>
                          <a:ea typeface="+mn-ea"/>
                          <a:cs typeface="+mn-cs"/>
                        </a:rPr>
                        <a:t> Than 6 Squares</a:t>
                      </a:r>
                      <a:endParaRPr lang="en-GB" dirty="0"/>
                    </a:p>
                  </a:txBody>
                  <a:tcP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c>
                  <a:txBody>
                    <a:bodyPr/>
                    <a:lstStyle/>
                    <a:p>
                      <a:pPr algn="ctr"/>
                      <a:r>
                        <a:rPr lang="en-GB" sz="1800" b="0" i="0" kern="1200" dirty="0">
                          <a:solidFill>
                            <a:schemeClr val="tx1"/>
                          </a:solidFill>
                          <a:effectLst/>
                          <a:latin typeface="+mn-lt"/>
                          <a:ea typeface="+mn-ea"/>
                          <a:cs typeface="+mn-cs"/>
                        </a:rPr>
                        <a:t>Shapes with an Area </a:t>
                      </a:r>
                      <a:r>
                        <a:rPr lang="en-GB" sz="1800" b="1" i="0" kern="1200" dirty="0">
                          <a:solidFill>
                            <a:srgbClr val="8298D0"/>
                          </a:solidFill>
                          <a:effectLst/>
                          <a:latin typeface="+mn-lt"/>
                          <a:ea typeface="+mn-ea"/>
                          <a:cs typeface="+mn-cs"/>
                        </a:rPr>
                        <a:t>Less</a:t>
                      </a:r>
                      <a:r>
                        <a:rPr lang="en-GB" sz="1800" b="0" i="0" kern="1200" dirty="0">
                          <a:solidFill>
                            <a:schemeClr val="tx1"/>
                          </a:solidFill>
                          <a:effectLst/>
                          <a:latin typeface="+mn-lt"/>
                          <a:ea typeface="+mn-ea"/>
                          <a:cs typeface="+mn-cs"/>
                        </a:rPr>
                        <a:t> Than 6 Squares</a:t>
                      </a:r>
                      <a:endParaRPr lang="en-GB" dirty="0"/>
                    </a:p>
                  </a:txBody>
                  <a:tcP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extLst>
                  <a:ext uri="{0D108BD9-81ED-4DB2-BD59-A6C34878D82A}">
                    <a16:rowId xmlns:a16="http://schemas.microsoft.com/office/drawing/2014/main" val="1603086783"/>
                  </a:ext>
                </a:extLst>
              </a:tr>
              <a:tr h="1729969">
                <a:tc>
                  <a:txBody>
                    <a:bodyPr/>
                    <a:lstStyle/>
                    <a:p>
                      <a:pPr algn="ctr"/>
                      <a:endParaRPr lang="en-GB" sz="2400" dirty="0">
                        <a:solidFill>
                          <a:srgbClr val="00B050"/>
                        </a:solidFill>
                      </a:endParaRPr>
                    </a:p>
                  </a:txBody>
                  <a:tcPr marL="137160" marR="137160" marT="137160" marB="137160">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c>
                  <a:txBody>
                    <a:bodyPr/>
                    <a:lstStyle/>
                    <a:p>
                      <a:pPr algn="ctr"/>
                      <a:endParaRPr lang="en-GB" sz="2400" dirty="0">
                        <a:solidFill>
                          <a:srgbClr val="00B050"/>
                        </a:solidFill>
                      </a:endParaRPr>
                    </a:p>
                  </a:txBody>
                  <a:tcPr marL="137160" marR="137160" marT="137160" marB="137160">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extLst>
                  <a:ext uri="{0D108BD9-81ED-4DB2-BD59-A6C34878D82A}">
                    <a16:rowId xmlns:a16="http://schemas.microsoft.com/office/drawing/2014/main" val="2262038137"/>
                  </a:ext>
                </a:extLst>
              </a:tr>
            </a:tbl>
          </a:graphicData>
        </a:graphic>
      </p:graphicFrame>
      <p:sp>
        <p:nvSpPr>
          <p:cNvPr id="3" name="TextBox 2"/>
          <p:cNvSpPr txBox="1"/>
          <p:nvPr/>
        </p:nvSpPr>
        <p:spPr>
          <a:xfrm>
            <a:off x="6718300" y="3429001"/>
            <a:ext cx="533400" cy="1200329"/>
          </a:xfrm>
          <a:prstGeom prst="rect">
            <a:avLst/>
          </a:prstGeom>
          <a:noFill/>
        </p:spPr>
        <p:txBody>
          <a:bodyPr wrap="square" rtlCol="0">
            <a:spAutoFit/>
          </a:bodyPr>
          <a:lstStyle/>
          <a:p>
            <a:pPr algn="ctr"/>
            <a:r>
              <a:rPr lang="en-GB" sz="2400" dirty="0">
                <a:solidFill>
                  <a:srgbClr val="00B050"/>
                </a:solidFill>
              </a:rPr>
              <a:t>A</a:t>
            </a:r>
          </a:p>
          <a:p>
            <a:pPr algn="ctr"/>
            <a:r>
              <a:rPr lang="en-GB" sz="2400" dirty="0">
                <a:solidFill>
                  <a:srgbClr val="00B050"/>
                </a:solidFill>
              </a:rPr>
              <a:t>D</a:t>
            </a:r>
          </a:p>
          <a:p>
            <a:pPr algn="ctr"/>
            <a:r>
              <a:rPr lang="en-GB" sz="2400" dirty="0">
                <a:solidFill>
                  <a:srgbClr val="00B050"/>
                </a:solidFill>
              </a:rPr>
              <a:t>E</a:t>
            </a:r>
          </a:p>
        </p:txBody>
      </p:sp>
      <p:sp>
        <p:nvSpPr>
          <p:cNvPr id="13" name="TextBox 12"/>
          <p:cNvSpPr txBox="1"/>
          <p:nvPr/>
        </p:nvSpPr>
        <p:spPr>
          <a:xfrm>
            <a:off x="8547100" y="3429000"/>
            <a:ext cx="533400" cy="1569660"/>
          </a:xfrm>
          <a:prstGeom prst="rect">
            <a:avLst/>
          </a:prstGeom>
          <a:noFill/>
        </p:spPr>
        <p:txBody>
          <a:bodyPr wrap="square" rtlCol="0">
            <a:spAutoFit/>
          </a:bodyPr>
          <a:lstStyle/>
          <a:p>
            <a:pPr algn="ctr"/>
            <a:r>
              <a:rPr lang="en-GB" sz="2400" dirty="0">
                <a:solidFill>
                  <a:srgbClr val="00B050"/>
                </a:solidFill>
              </a:rPr>
              <a:t>B</a:t>
            </a:r>
          </a:p>
          <a:p>
            <a:pPr algn="ctr"/>
            <a:r>
              <a:rPr lang="en-GB" sz="2400" dirty="0">
                <a:solidFill>
                  <a:srgbClr val="00B050"/>
                </a:solidFill>
              </a:rPr>
              <a:t>C</a:t>
            </a:r>
          </a:p>
          <a:p>
            <a:pPr algn="ctr"/>
            <a:r>
              <a:rPr lang="en-GB" sz="2400" dirty="0">
                <a:solidFill>
                  <a:srgbClr val="00B050"/>
                </a:solidFill>
              </a:rPr>
              <a:t>F</a:t>
            </a:r>
          </a:p>
          <a:p>
            <a:pPr algn="ctr"/>
            <a:r>
              <a:rPr lang="en-GB" sz="2400" dirty="0">
                <a:solidFill>
                  <a:srgbClr val="00B050"/>
                </a:solidFill>
              </a:rPr>
              <a:t>G</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fade">
                                      <p:cBhvr>
                                        <p:cTn id="3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4">
            <a:extLst>
              <a:ext uri="{FF2B5EF4-FFF2-40B4-BE49-F238E27FC236}">
                <a16:creationId xmlns:a16="http://schemas.microsoft.com/office/drawing/2014/main" id="{45938843-220A-4E82-8C42-A36726CE6190}"/>
              </a:ext>
            </a:extLst>
          </p:cNvPr>
          <p:cNvGraphicFramePr>
            <a:graphicFrameLocks noGrp="1"/>
          </p:cNvGraphicFramePr>
          <p:nvPr/>
        </p:nvGraphicFramePr>
        <p:xfrm>
          <a:off x="2898013" y="2250589"/>
          <a:ext cx="6395975" cy="3699725"/>
        </p:xfrm>
        <a:graphic>
          <a:graphicData uri="http://schemas.openxmlformats.org/drawingml/2006/table">
            <a:tbl>
              <a:tblPr firstRow="1" bandRow="1">
                <a:tableStyleId>{5940675A-B579-460E-94D1-54222C63F5DA}</a:tableStyleId>
              </a:tblPr>
              <a:tblGrid>
                <a:gridCol w="2378075">
                  <a:extLst>
                    <a:ext uri="{9D8B030D-6E8A-4147-A177-3AD203B41FA5}">
                      <a16:colId xmlns:a16="http://schemas.microsoft.com/office/drawing/2014/main" val="1686290643"/>
                    </a:ext>
                  </a:extLst>
                </a:gridCol>
                <a:gridCol w="1638300">
                  <a:extLst>
                    <a:ext uri="{9D8B030D-6E8A-4147-A177-3AD203B41FA5}">
                      <a16:colId xmlns:a16="http://schemas.microsoft.com/office/drawing/2014/main" val="1028006200"/>
                    </a:ext>
                  </a:extLst>
                </a:gridCol>
                <a:gridCol w="2379600">
                  <a:extLst>
                    <a:ext uri="{9D8B030D-6E8A-4147-A177-3AD203B41FA5}">
                      <a16:colId xmlns:a16="http://schemas.microsoft.com/office/drawing/2014/main" val="20002"/>
                    </a:ext>
                  </a:extLst>
                </a:gridCol>
              </a:tblGrid>
              <a:tr h="626464">
                <a:tc>
                  <a:txBody>
                    <a:bodyPr/>
                    <a:lstStyle/>
                    <a:p>
                      <a:pPr algn="ctr"/>
                      <a:r>
                        <a:rPr lang="en-GB" dirty="0">
                          <a:latin typeface="+mn-lt"/>
                        </a:rPr>
                        <a:t>Shape</a:t>
                      </a:r>
                      <a:r>
                        <a:rPr lang="en-GB" baseline="0" dirty="0">
                          <a:latin typeface="+mn-lt"/>
                        </a:rPr>
                        <a:t> 1</a:t>
                      </a:r>
                      <a:endParaRPr lang="en-GB" dirty="0">
                        <a:latin typeface="+mn-lt"/>
                      </a:endParaRPr>
                    </a:p>
                  </a:txBody>
                  <a:tcPr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mn-lt"/>
                        </a:rPr>
                        <a:t>Compare Area </a:t>
                      </a:r>
                    </a:p>
                    <a:p>
                      <a:pPr algn="ctr">
                        <a:lnSpc>
                          <a:spcPct val="107000"/>
                        </a:lnSpc>
                        <a:spcAft>
                          <a:spcPts val="0"/>
                        </a:spcAft>
                      </a:pPr>
                      <a:r>
                        <a:rPr lang="en-GB" sz="1800" dirty="0">
                          <a:effectLst/>
                          <a:latin typeface="+mn-lt"/>
                        </a:rPr>
                        <a:t>&gt;, &lt; or =</a:t>
                      </a:r>
                      <a:endParaRPr lang="en-GB" sz="1800" dirty="0">
                        <a:effectLst/>
                        <a:latin typeface="+mn-lt"/>
                        <a:ea typeface="Calibri" panose="020F0502020204030204" pitchFamily="34" charset="0"/>
                        <a:cs typeface="Times New Roman" panose="02020603050405020304" pitchFamily="18" charset="0"/>
                      </a:endParaRPr>
                    </a:p>
                  </a:txBody>
                  <a:tcPr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Shape 2</a:t>
                      </a:r>
                    </a:p>
                  </a:txBody>
                  <a:tcPr anchor="ctr">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extLst>
                  <a:ext uri="{0D108BD9-81ED-4DB2-BD59-A6C34878D82A}">
                    <a16:rowId xmlns:a16="http://schemas.microsoft.com/office/drawing/2014/main" val="1603086783"/>
                  </a:ext>
                </a:extLst>
              </a:tr>
              <a:tr h="2394228">
                <a:tc>
                  <a:txBody>
                    <a:bodyPr/>
                    <a:lstStyle/>
                    <a:p>
                      <a:pPr algn="ctr"/>
                      <a:endParaRPr lang="en-GB" sz="2400" dirty="0">
                        <a:solidFill>
                          <a:srgbClr val="00B050"/>
                        </a:solidFill>
                        <a:latin typeface="+mn-lt"/>
                      </a:endParaRPr>
                    </a:p>
                  </a:txBody>
                  <a:tcPr marL="137160" marR="137160" marT="137160" marB="137160">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c>
                  <a:txBody>
                    <a:bodyPr/>
                    <a:lstStyle/>
                    <a:p>
                      <a:pPr algn="ctr"/>
                      <a:endParaRPr lang="en-GB" sz="2400" dirty="0">
                        <a:solidFill>
                          <a:srgbClr val="00B050"/>
                        </a:solidFill>
                        <a:latin typeface="+mn-lt"/>
                      </a:endParaRPr>
                    </a:p>
                  </a:txBody>
                  <a:tcPr marL="137160" marR="137160" marT="137160" marB="137160">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c>
                  <a:txBody>
                    <a:bodyPr/>
                    <a:lstStyle/>
                    <a:p>
                      <a:pPr algn="ctr"/>
                      <a:endParaRPr lang="en-GB" sz="2400" dirty="0">
                        <a:solidFill>
                          <a:srgbClr val="00B050"/>
                        </a:solidFill>
                        <a:latin typeface="+mn-lt"/>
                      </a:endParaRPr>
                    </a:p>
                  </a:txBody>
                  <a:tcPr marL="137160" marR="137160" marT="137160" marB="137160">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extLst>
                  <a:ext uri="{0D108BD9-81ED-4DB2-BD59-A6C34878D82A}">
                    <a16:rowId xmlns:a16="http://schemas.microsoft.com/office/drawing/2014/main" val="2262038137"/>
                  </a:ext>
                </a:extLst>
              </a:tr>
              <a:tr h="431800">
                <a:tc>
                  <a:txBody>
                    <a:bodyPr/>
                    <a:lstStyle/>
                    <a:p>
                      <a:pPr algn="ctr"/>
                      <a:endParaRPr lang="en-GB" sz="2400" dirty="0">
                        <a:solidFill>
                          <a:srgbClr val="00B050"/>
                        </a:solidFill>
                        <a:latin typeface="+mn-lt"/>
                      </a:endParaRPr>
                    </a:p>
                  </a:txBody>
                  <a:tcPr marL="137160" marR="137160" marT="137160" marB="137160">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c>
                  <a:txBody>
                    <a:bodyPr/>
                    <a:lstStyle/>
                    <a:p>
                      <a:pPr algn="ctr"/>
                      <a:endParaRPr lang="en-GB" sz="2400" dirty="0">
                        <a:solidFill>
                          <a:srgbClr val="00B050"/>
                        </a:solidFill>
                        <a:latin typeface="+mn-lt"/>
                      </a:endParaRPr>
                    </a:p>
                  </a:txBody>
                  <a:tcPr marL="137160" marR="137160" marT="137160" marB="137160">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tc>
                  <a:txBody>
                    <a:bodyPr/>
                    <a:lstStyle/>
                    <a:p>
                      <a:pPr algn="ctr"/>
                      <a:endParaRPr lang="en-GB" sz="2400" dirty="0">
                        <a:solidFill>
                          <a:srgbClr val="00B050"/>
                        </a:solidFill>
                        <a:latin typeface="+mn-lt"/>
                      </a:endParaRPr>
                    </a:p>
                  </a:txBody>
                  <a:tcPr marL="137160" marR="137160" marT="137160" marB="137160">
                    <a:lnL w="19050" cap="flat" cmpd="sng" algn="ctr">
                      <a:solidFill>
                        <a:srgbClr val="637FC5"/>
                      </a:solidFill>
                      <a:prstDash val="solid"/>
                      <a:round/>
                      <a:headEnd type="none" w="med" len="med"/>
                      <a:tailEnd type="none" w="med" len="med"/>
                    </a:lnL>
                    <a:lnR w="19050" cap="flat" cmpd="sng" algn="ctr">
                      <a:solidFill>
                        <a:srgbClr val="637FC5"/>
                      </a:solidFill>
                      <a:prstDash val="solid"/>
                      <a:round/>
                      <a:headEnd type="none" w="med" len="med"/>
                      <a:tailEnd type="none" w="med" len="med"/>
                    </a:lnR>
                    <a:lnT w="19050" cap="flat" cmpd="sng" algn="ctr">
                      <a:solidFill>
                        <a:srgbClr val="637FC5"/>
                      </a:solidFill>
                      <a:prstDash val="solid"/>
                      <a:round/>
                      <a:headEnd type="none" w="med" len="med"/>
                      <a:tailEnd type="none" w="med" len="med"/>
                    </a:lnT>
                    <a:lnB w="19050" cap="flat" cmpd="sng" algn="ctr">
                      <a:solidFill>
                        <a:srgbClr val="637FC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8094" y="532799"/>
            <a:ext cx="700156" cy="700156"/>
          </a:xfrm>
          <a:prstGeom prst="rect">
            <a:avLst/>
          </a:prstGeom>
        </p:spPr>
      </p:pic>
      <p:sp>
        <p:nvSpPr>
          <p:cNvPr id="96" name="Rectangle 95"/>
          <p:cNvSpPr/>
          <p:nvPr/>
        </p:nvSpPr>
        <p:spPr>
          <a:xfrm>
            <a:off x="1969575" y="702863"/>
            <a:ext cx="194701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Comparing Area</a:t>
            </a:r>
          </a:p>
        </p:txBody>
      </p:sp>
      <p:sp>
        <p:nvSpPr>
          <p:cNvPr id="2" name="TextBox 1"/>
          <p:cNvSpPr txBox="1"/>
          <p:nvPr/>
        </p:nvSpPr>
        <p:spPr>
          <a:xfrm>
            <a:off x="2279650" y="1344100"/>
            <a:ext cx="7632700" cy="553998"/>
          </a:xfrm>
          <a:prstGeom prst="rect">
            <a:avLst/>
          </a:prstGeom>
          <a:noFill/>
        </p:spPr>
        <p:txBody>
          <a:bodyPr wrap="square" lIns="0" tIns="0" rIns="0" bIns="0" rtlCol="0">
            <a:spAutoFit/>
          </a:bodyPr>
          <a:lstStyle/>
          <a:p>
            <a:r>
              <a:rPr lang="en-GB" dirty="0"/>
              <a:t>Complete the table. Use the squares to calculate the area of each shape. Compare the areas of the shapes using &gt;, &lt; or =.</a:t>
            </a:r>
          </a:p>
        </p:txBody>
      </p:sp>
      <p:sp>
        <p:nvSpPr>
          <p:cNvPr id="97" name="Rectangle 96"/>
          <p:cNvSpPr/>
          <p:nvPr/>
        </p:nvSpPr>
        <p:spPr>
          <a:xfrm>
            <a:off x="3916593"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3919606"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4">
            <a:extLst>
              <a:ext uri="{FF2B5EF4-FFF2-40B4-BE49-F238E27FC236}">
                <a16:creationId xmlns:a16="http://schemas.microsoft.com/office/drawing/2014/main" id="{1F3AA3D0-91CB-46B4-B54C-4C53E7861B7B}"/>
              </a:ext>
            </a:extLst>
          </p:cNvPr>
          <p:cNvGraphicFramePr>
            <a:graphicFrameLocks noGrp="1"/>
          </p:cNvGraphicFramePr>
          <p:nvPr/>
        </p:nvGraphicFramePr>
        <p:xfrm>
          <a:off x="2955162" y="2995424"/>
          <a:ext cx="2268000" cy="2268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val="716186639"/>
                    </a:ext>
                  </a:extLst>
                </a:gridCol>
                <a:gridCol w="324000">
                  <a:extLst>
                    <a:ext uri="{9D8B030D-6E8A-4147-A177-3AD203B41FA5}">
                      <a16:colId xmlns:a16="http://schemas.microsoft.com/office/drawing/2014/main" val="259031993"/>
                    </a:ext>
                  </a:extLst>
                </a:gridCol>
                <a:gridCol w="324000">
                  <a:extLst>
                    <a:ext uri="{9D8B030D-6E8A-4147-A177-3AD203B41FA5}">
                      <a16:colId xmlns:a16="http://schemas.microsoft.com/office/drawing/2014/main" val="1865385186"/>
                    </a:ext>
                  </a:extLst>
                </a:gridCol>
                <a:gridCol w="324000">
                  <a:extLst>
                    <a:ext uri="{9D8B030D-6E8A-4147-A177-3AD203B41FA5}">
                      <a16:colId xmlns:a16="http://schemas.microsoft.com/office/drawing/2014/main" val="3275894173"/>
                    </a:ext>
                  </a:extLst>
                </a:gridCol>
                <a:gridCol w="324000">
                  <a:extLst>
                    <a:ext uri="{9D8B030D-6E8A-4147-A177-3AD203B41FA5}">
                      <a16:colId xmlns:a16="http://schemas.microsoft.com/office/drawing/2014/main" val="1584356491"/>
                    </a:ext>
                  </a:extLst>
                </a:gridCol>
                <a:gridCol w="324000">
                  <a:extLst>
                    <a:ext uri="{9D8B030D-6E8A-4147-A177-3AD203B41FA5}">
                      <a16:colId xmlns:a16="http://schemas.microsoft.com/office/drawing/2014/main" val="2877818911"/>
                    </a:ext>
                  </a:extLst>
                </a:gridCol>
                <a:gridCol w="324000">
                  <a:extLst>
                    <a:ext uri="{9D8B030D-6E8A-4147-A177-3AD203B41FA5}">
                      <a16:colId xmlns:a16="http://schemas.microsoft.com/office/drawing/2014/main" val="3749983284"/>
                    </a:ext>
                  </a:extLst>
                </a:gridCol>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0200291"/>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543947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9714650"/>
                  </a:ext>
                </a:extLst>
              </a:tr>
            </a:tbl>
          </a:graphicData>
        </a:graphic>
      </p:graphicFrame>
      <p:graphicFrame>
        <p:nvGraphicFramePr>
          <p:cNvPr id="11" name="Table 4">
            <a:extLst>
              <a:ext uri="{FF2B5EF4-FFF2-40B4-BE49-F238E27FC236}">
                <a16:creationId xmlns:a16="http://schemas.microsoft.com/office/drawing/2014/main" id="{1F3AA3D0-91CB-46B4-B54C-4C53E7861B7B}"/>
              </a:ext>
            </a:extLst>
          </p:cNvPr>
          <p:cNvGraphicFramePr>
            <a:graphicFrameLocks noGrp="1"/>
          </p:cNvGraphicFramePr>
          <p:nvPr/>
        </p:nvGraphicFramePr>
        <p:xfrm>
          <a:off x="6966612" y="2995424"/>
          <a:ext cx="2268000" cy="2268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val="716186639"/>
                    </a:ext>
                  </a:extLst>
                </a:gridCol>
                <a:gridCol w="324000">
                  <a:extLst>
                    <a:ext uri="{9D8B030D-6E8A-4147-A177-3AD203B41FA5}">
                      <a16:colId xmlns:a16="http://schemas.microsoft.com/office/drawing/2014/main" val="259031993"/>
                    </a:ext>
                  </a:extLst>
                </a:gridCol>
                <a:gridCol w="324000">
                  <a:extLst>
                    <a:ext uri="{9D8B030D-6E8A-4147-A177-3AD203B41FA5}">
                      <a16:colId xmlns:a16="http://schemas.microsoft.com/office/drawing/2014/main" val="1865385186"/>
                    </a:ext>
                  </a:extLst>
                </a:gridCol>
                <a:gridCol w="324000">
                  <a:extLst>
                    <a:ext uri="{9D8B030D-6E8A-4147-A177-3AD203B41FA5}">
                      <a16:colId xmlns:a16="http://schemas.microsoft.com/office/drawing/2014/main" val="3275894173"/>
                    </a:ext>
                  </a:extLst>
                </a:gridCol>
                <a:gridCol w="324000">
                  <a:extLst>
                    <a:ext uri="{9D8B030D-6E8A-4147-A177-3AD203B41FA5}">
                      <a16:colId xmlns:a16="http://schemas.microsoft.com/office/drawing/2014/main" val="1584356491"/>
                    </a:ext>
                  </a:extLst>
                </a:gridCol>
                <a:gridCol w="324000">
                  <a:extLst>
                    <a:ext uri="{9D8B030D-6E8A-4147-A177-3AD203B41FA5}">
                      <a16:colId xmlns:a16="http://schemas.microsoft.com/office/drawing/2014/main" val="2877818911"/>
                    </a:ext>
                  </a:extLst>
                </a:gridCol>
                <a:gridCol w="324000">
                  <a:extLst>
                    <a:ext uri="{9D8B030D-6E8A-4147-A177-3AD203B41FA5}">
                      <a16:colId xmlns:a16="http://schemas.microsoft.com/office/drawing/2014/main" val="3749983284"/>
                    </a:ext>
                  </a:extLst>
                </a:gridCol>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0200291"/>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543947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9714650"/>
                  </a:ext>
                </a:extLst>
              </a:tr>
            </a:tbl>
          </a:graphicData>
        </a:graphic>
      </p:graphicFrame>
      <p:sp>
        <p:nvSpPr>
          <p:cNvPr id="4" name="TextBox 3"/>
          <p:cNvSpPr txBox="1"/>
          <p:nvPr/>
        </p:nvSpPr>
        <p:spPr>
          <a:xfrm>
            <a:off x="3785811" y="5411121"/>
            <a:ext cx="619125" cy="461665"/>
          </a:xfrm>
          <a:prstGeom prst="rect">
            <a:avLst/>
          </a:prstGeom>
          <a:noFill/>
        </p:spPr>
        <p:txBody>
          <a:bodyPr wrap="square" rtlCol="0">
            <a:spAutoFit/>
          </a:bodyPr>
          <a:lstStyle/>
          <a:p>
            <a:pPr algn="ctr"/>
            <a:r>
              <a:rPr lang="en-GB" sz="2400" dirty="0">
                <a:solidFill>
                  <a:srgbClr val="00B050"/>
                </a:solidFill>
              </a:rPr>
              <a:t>11</a:t>
            </a:r>
          </a:p>
        </p:txBody>
      </p:sp>
      <p:sp>
        <p:nvSpPr>
          <p:cNvPr id="14" name="TextBox 13"/>
          <p:cNvSpPr txBox="1"/>
          <p:nvPr/>
        </p:nvSpPr>
        <p:spPr>
          <a:xfrm>
            <a:off x="5786437" y="5411121"/>
            <a:ext cx="619125" cy="461665"/>
          </a:xfrm>
          <a:prstGeom prst="rect">
            <a:avLst/>
          </a:prstGeom>
          <a:noFill/>
        </p:spPr>
        <p:txBody>
          <a:bodyPr wrap="square" rtlCol="0">
            <a:spAutoFit/>
          </a:bodyPr>
          <a:lstStyle/>
          <a:p>
            <a:pPr algn="ctr"/>
            <a:r>
              <a:rPr lang="en-GB" sz="2400" dirty="0">
                <a:solidFill>
                  <a:srgbClr val="00B050"/>
                </a:solidFill>
              </a:rPr>
              <a:t>&gt;</a:t>
            </a:r>
          </a:p>
        </p:txBody>
      </p:sp>
      <p:sp>
        <p:nvSpPr>
          <p:cNvPr id="15" name="TextBox 14"/>
          <p:cNvSpPr txBox="1"/>
          <p:nvPr/>
        </p:nvSpPr>
        <p:spPr>
          <a:xfrm>
            <a:off x="7787063" y="5411121"/>
            <a:ext cx="619125" cy="461665"/>
          </a:xfrm>
          <a:prstGeom prst="rect">
            <a:avLst/>
          </a:prstGeom>
          <a:noFill/>
        </p:spPr>
        <p:txBody>
          <a:bodyPr wrap="square" rtlCol="0">
            <a:spAutoFit/>
          </a:bodyPr>
          <a:lstStyle/>
          <a:p>
            <a:pPr algn="ctr"/>
            <a:r>
              <a:rPr lang="en-GB" sz="2400" dirty="0">
                <a:solidFill>
                  <a:srgbClr val="00B050"/>
                </a:solidFill>
              </a:rPr>
              <a:t>10</a:t>
            </a:r>
          </a:p>
        </p:txBody>
      </p:sp>
      <p:sp>
        <p:nvSpPr>
          <p:cNvPr id="16" name="TextBox 15"/>
          <p:cNvSpPr txBox="1"/>
          <p:nvPr/>
        </p:nvSpPr>
        <p:spPr>
          <a:xfrm>
            <a:off x="5786437" y="3898592"/>
            <a:ext cx="619125" cy="461665"/>
          </a:xfrm>
          <a:prstGeom prst="rect">
            <a:avLst/>
          </a:prstGeom>
          <a:noFill/>
        </p:spPr>
        <p:txBody>
          <a:bodyPr wrap="square" rtlCol="0">
            <a:spAutoFit/>
          </a:bodyPr>
          <a:lstStyle/>
          <a:p>
            <a:pPr algn="ctr"/>
            <a:r>
              <a:rPr lang="en-GB" sz="2400" dirty="0">
                <a:solidFill>
                  <a:srgbClr val="00B050"/>
                </a:solidFill>
              </a:rPr>
              <a:t>&gt;</a:t>
            </a:r>
          </a:p>
        </p:txBody>
      </p:sp>
    </p:spTree>
    <p:extLst>
      <p:ext uri="{BB962C8B-B14F-4D97-AF65-F5344CB8AC3E}">
        <p14:creationId xmlns:p14="http://schemas.microsoft.com/office/powerpoint/2010/main" val="330423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6919FB3E-A670-4F7E-9D6B-2E58BD9AD9D5}"/>
              </a:ext>
            </a:extLst>
          </p:cNvPr>
          <p:cNvGrpSpPr>
            <a:grpSpLocks/>
          </p:cNvGrpSpPr>
          <p:nvPr/>
        </p:nvGrpSpPr>
        <p:grpSpPr bwMode="auto">
          <a:xfrm>
            <a:off x="1719263" y="209550"/>
            <a:ext cx="7269162" cy="6446838"/>
            <a:chOff x="591" y="130"/>
            <a:chExt cx="4579" cy="4061"/>
          </a:xfrm>
        </p:grpSpPr>
        <p:pic>
          <p:nvPicPr>
            <p:cNvPr id="8228" name="Picture 3">
              <a:extLst>
                <a:ext uri="{FF2B5EF4-FFF2-40B4-BE49-F238E27FC236}">
                  <a16:creationId xmlns:a16="http://schemas.microsoft.com/office/drawing/2014/main" id="{B6B4E9D3-1FE3-4216-9A72-CB3E33221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 y="130"/>
              <a:ext cx="4579" cy="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9" name="Rectangle 4">
              <a:extLst>
                <a:ext uri="{FF2B5EF4-FFF2-40B4-BE49-F238E27FC236}">
                  <a16:creationId xmlns:a16="http://schemas.microsoft.com/office/drawing/2014/main" id="{00F71786-2DDD-4F33-AB2A-7070E45321D1}"/>
                </a:ext>
              </a:extLst>
            </p:cNvPr>
            <p:cNvSpPr>
              <a:spLocks noChangeArrowheads="1"/>
            </p:cNvSpPr>
            <p:nvPr/>
          </p:nvSpPr>
          <p:spPr bwMode="auto">
            <a:xfrm>
              <a:off x="622" y="146"/>
              <a:ext cx="4507" cy="4014"/>
            </a:xfrm>
            <a:prstGeom prst="rect">
              <a:avLst/>
            </a:prstGeom>
            <a:noFill/>
            <a:ln w="317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sp>
        <p:nvSpPr>
          <p:cNvPr id="8227" name="AutoShape 7">
            <a:extLst>
              <a:ext uri="{FF2B5EF4-FFF2-40B4-BE49-F238E27FC236}">
                <a16:creationId xmlns:a16="http://schemas.microsoft.com/office/drawing/2014/main" id="{B6762BB6-5629-4393-8076-AFD1A99200BC}"/>
              </a:ext>
            </a:extLst>
          </p:cNvPr>
          <p:cNvSpPr>
            <a:spLocks noChangeArrowheads="1"/>
          </p:cNvSpPr>
          <p:nvPr/>
        </p:nvSpPr>
        <p:spPr bwMode="auto">
          <a:xfrm>
            <a:off x="6530976" y="2190750"/>
            <a:ext cx="4137025" cy="2438400"/>
          </a:xfrm>
          <a:prstGeom prst="cloudCallout">
            <a:avLst>
              <a:gd name="adj1" fmla="val 27929"/>
              <a:gd name="adj2" fmla="val 111511"/>
            </a:avLst>
          </a:prstGeom>
          <a:solidFill>
            <a:schemeClr val="bg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dirty="0"/>
              <a:t>Remember, perimeter is the distance around the outside of the shape.</a:t>
            </a:r>
          </a:p>
        </p:txBody>
      </p:sp>
      <p:sp>
        <p:nvSpPr>
          <p:cNvPr id="17425" name="Text Box 17">
            <a:extLst>
              <a:ext uri="{FF2B5EF4-FFF2-40B4-BE49-F238E27FC236}">
                <a16:creationId xmlns:a16="http://schemas.microsoft.com/office/drawing/2014/main" id="{1CAAE10A-1A11-4A7F-99D2-280F53E56016}"/>
              </a:ext>
            </a:extLst>
          </p:cNvPr>
          <p:cNvSpPr txBox="1">
            <a:spLocks noChangeArrowheads="1"/>
          </p:cNvSpPr>
          <p:nvPr/>
        </p:nvSpPr>
        <p:spPr bwMode="auto">
          <a:xfrm>
            <a:off x="2622550" y="5086351"/>
            <a:ext cx="507863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t>The perimeter of this shape is 22cm</a:t>
            </a:r>
          </a:p>
        </p:txBody>
      </p:sp>
      <p:sp>
        <p:nvSpPr>
          <p:cNvPr id="17426" name="Text Box 18">
            <a:extLst>
              <a:ext uri="{FF2B5EF4-FFF2-40B4-BE49-F238E27FC236}">
                <a16:creationId xmlns:a16="http://schemas.microsoft.com/office/drawing/2014/main" id="{235C3F5E-2D82-41D9-8434-129544EF431D}"/>
              </a:ext>
            </a:extLst>
          </p:cNvPr>
          <p:cNvSpPr txBox="1">
            <a:spLocks noChangeArrowheads="1"/>
          </p:cNvSpPr>
          <p:nvPr/>
        </p:nvSpPr>
        <p:spPr bwMode="auto">
          <a:xfrm>
            <a:off x="2799291" y="568326"/>
            <a:ext cx="511229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dirty="0"/>
              <a:t>What is the perimeter of this shape?</a:t>
            </a:r>
          </a:p>
        </p:txBody>
      </p:sp>
      <p:grpSp>
        <p:nvGrpSpPr>
          <p:cNvPr id="4" name="Group 115">
            <a:extLst>
              <a:ext uri="{FF2B5EF4-FFF2-40B4-BE49-F238E27FC236}">
                <a16:creationId xmlns:a16="http://schemas.microsoft.com/office/drawing/2014/main" id="{3C8B93F8-58AC-4D1A-9750-C1C5ED713F49}"/>
              </a:ext>
            </a:extLst>
          </p:cNvPr>
          <p:cNvGrpSpPr>
            <a:grpSpLocks/>
          </p:cNvGrpSpPr>
          <p:nvPr/>
        </p:nvGrpSpPr>
        <p:grpSpPr bwMode="auto">
          <a:xfrm>
            <a:off x="3262313" y="2138364"/>
            <a:ext cx="1892300" cy="1931987"/>
            <a:chOff x="1095" y="1347"/>
            <a:chExt cx="1192" cy="1217"/>
          </a:xfrm>
        </p:grpSpPr>
        <p:grpSp>
          <p:nvGrpSpPr>
            <p:cNvPr id="8217" name="Group 87">
              <a:extLst>
                <a:ext uri="{FF2B5EF4-FFF2-40B4-BE49-F238E27FC236}">
                  <a16:creationId xmlns:a16="http://schemas.microsoft.com/office/drawing/2014/main" id="{282A90B5-9694-44D8-922A-61C55C865F62}"/>
                </a:ext>
              </a:extLst>
            </p:cNvPr>
            <p:cNvGrpSpPr>
              <a:grpSpLocks/>
            </p:cNvGrpSpPr>
            <p:nvPr/>
          </p:nvGrpSpPr>
          <p:grpSpPr bwMode="auto">
            <a:xfrm>
              <a:off x="1095" y="1347"/>
              <a:ext cx="1192" cy="1217"/>
              <a:chOff x="852" y="1347"/>
              <a:chExt cx="1192" cy="1217"/>
            </a:xfrm>
          </p:grpSpPr>
          <p:sp>
            <p:nvSpPr>
              <p:cNvPr id="8220" name="Line 80">
                <a:extLst>
                  <a:ext uri="{FF2B5EF4-FFF2-40B4-BE49-F238E27FC236}">
                    <a16:creationId xmlns:a16="http://schemas.microsoft.com/office/drawing/2014/main" id="{4D16E633-EF08-4DD8-B9DB-429879129A47}"/>
                  </a:ext>
                </a:extLst>
              </p:cNvPr>
              <p:cNvSpPr>
                <a:spLocks noChangeShapeType="1"/>
              </p:cNvSpPr>
              <p:nvPr/>
            </p:nvSpPr>
            <p:spPr bwMode="auto">
              <a:xfrm>
                <a:off x="860" y="1347"/>
                <a:ext cx="11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21" name="Line 81">
                <a:extLst>
                  <a:ext uri="{FF2B5EF4-FFF2-40B4-BE49-F238E27FC236}">
                    <a16:creationId xmlns:a16="http://schemas.microsoft.com/office/drawing/2014/main" id="{F726DF9E-F648-450F-A855-C8854012E1F7}"/>
                  </a:ext>
                </a:extLst>
              </p:cNvPr>
              <p:cNvSpPr>
                <a:spLocks noChangeShapeType="1"/>
              </p:cNvSpPr>
              <p:nvPr/>
            </p:nvSpPr>
            <p:spPr bwMode="auto">
              <a:xfrm>
                <a:off x="2044" y="1347"/>
                <a:ext cx="0" cy="121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22" name="Line 82">
                <a:extLst>
                  <a:ext uri="{FF2B5EF4-FFF2-40B4-BE49-F238E27FC236}">
                    <a16:creationId xmlns:a16="http://schemas.microsoft.com/office/drawing/2014/main" id="{87D28DD3-A3CC-4A6F-995C-666B71E7CF67}"/>
                  </a:ext>
                </a:extLst>
              </p:cNvPr>
              <p:cNvSpPr>
                <a:spLocks noChangeShapeType="1"/>
              </p:cNvSpPr>
              <p:nvPr/>
            </p:nvSpPr>
            <p:spPr bwMode="auto">
              <a:xfrm flipH="1">
                <a:off x="1566" y="2564"/>
                <a:ext cx="47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23" name="Line 83">
                <a:extLst>
                  <a:ext uri="{FF2B5EF4-FFF2-40B4-BE49-F238E27FC236}">
                    <a16:creationId xmlns:a16="http://schemas.microsoft.com/office/drawing/2014/main" id="{8523C6DD-55F9-4A91-BB8A-E736911B31FC}"/>
                  </a:ext>
                </a:extLst>
              </p:cNvPr>
              <p:cNvSpPr>
                <a:spLocks noChangeShapeType="1"/>
              </p:cNvSpPr>
              <p:nvPr/>
            </p:nvSpPr>
            <p:spPr bwMode="auto">
              <a:xfrm flipH="1" flipV="1">
                <a:off x="1558" y="1752"/>
                <a:ext cx="8" cy="81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24" name="Line 85">
                <a:extLst>
                  <a:ext uri="{FF2B5EF4-FFF2-40B4-BE49-F238E27FC236}">
                    <a16:creationId xmlns:a16="http://schemas.microsoft.com/office/drawing/2014/main" id="{E1C0503E-E0C2-46B1-9290-520DC5560717}"/>
                  </a:ext>
                </a:extLst>
              </p:cNvPr>
              <p:cNvSpPr>
                <a:spLocks noChangeShapeType="1"/>
              </p:cNvSpPr>
              <p:nvPr/>
            </p:nvSpPr>
            <p:spPr bwMode="auto">
              <a:xfrm flipH="1">
                <a:off x="852" y="1760"/>
                <a:ext cx="70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25" name="Line 86">
                <a:extLst>
                  <a:ext uri="{FF2B5EF4-FFF2-40B4-BE49-F238E27FC236}">
                    <a16:creationId xmlns:a16="http://schemas.microsoft.com/office/drawing/2014/main" id="{E2C465F9-7F2D-4E26-8DD4-15554C96CA67}"/>
                  </a:ext>
                </a:extLst>
              </p:cNvPr>
              <p:cNvSpPr>
                <a:spLocks noChangeShapeType="1"/>
              </p:cNvSpPr>
              <p:nvPr/>
            </p:nvSpPr>
            <p:spPr bwMode="auto">
              <a:xfrm flipV="1">
                <a:off x="860" y="1347"/>
                <a:ext cx="0" cy="41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8218" name="Rectangle 95">
              <a:extLst>
                <a:ext uri="{FF2B5EF4-FFF2-40B4-BE49-F238E27FC236}">
                  <a16:creationId xmlns:a16="http://schemas.microsoft.com/office/drawing/2014/main" id="{F009A34F-EF10-4093-9D36-30162CB48657}"/>
                </a:ext>
              </a:extLst>
            </p:cNvPr>
            <p:cNvSpPr>
              <a:spLocks noChangeArrowheads="1"/>
            </p:cNvSpPr>
            <p:nvPr/>
          </p:nvSpPr>
          <p:spPr bwMode="auto">
            <a:xfrm>
              <a:off x="1111" y="1355"/>
              <a:ext cx="1161" cy="389"/>
            </a:xfrm>
            <a:prstGeom prst="rect">
              <a:avLst/>
            </a:prstGeom>
            <a:solidFill>
              <a:srgbClr val="33CC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8219" name="Rectangle 96">
              <a:extLst>
                <a:ext uri="{FF2B5EF4-FFF2-40B4-BE49-F238E27FC236}">
                  <a16:creationId xmlns:a16="http://schemas.microsoft.com/office/drawing/2014/main" id="{83FAF07E-7FDD-422F-BFF4-24E469701792}"/>
                </a:ext>
              </a:extLst>
            </p:cNvPr>
            <p:cNvSpPr>
              <a:spLocks noChangeArrowheads="1"/>
            </p:cNvSpPr>
            <p:nvPr/>
          </p:nvSpPr>
          <p:spPr bwMode="auto">
            <a:xfrm>
              <a:off x="1817" y="1744"/>
              <a:ext cx="455" cy="811"/>
            </a:xfrm>
            <a:prstGeom prst="rect">
              <a:avLst/>
            </a:prstGeom>
            <a:solidFill>
              <a:srgbClr val="33CC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26"/>
                                        </p:tgtEl>
                                        <p:attrNameLst>
                                          <p:attrName>style.visibility</p:attrName>
                                        </p:attrNameLst>
                                      </p:cBhvr>
                                      <p:to>
                                        <p:strVal val="visible"/>
                                      </p:to>
                                    </p:set>
                                    <p:animEffect transition="in" filter="wipe(left)">
                                      <p:cBhvr>
                                        <p:cTn id="12" dur="500"/>
                                        <p:tgtEl>
                                          <p:spTgt spid="174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25"/>
                                        </p:tgtEl>
                                        <p:attrNameLst>
                                          <p:attrName>style.visibility</p:attrName>
                                        </p:attrNameLst>
                                      </p:cBhvr>
                                      <p:to>
                                        <p:strVal val="visible"/>
                                      </p:to>
                                    </p:set>
                                    <p:animEffect transition="in" filter="wipe(left)">
                                      <p:cBhvr>
                                        <p:cTn id="17" dur="500"/>
                                        <p:tgtEl>
                                          <p:spTgt spid="17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5" grpId="0" animBg="1"/>
      <p:bldP spid="174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8094" y="532799"/>
            <a:ext cx="700156" cy="700156"/>
          </a:xfrm>
          <a:prstGeom prst="rect">
            <a:avLst/>
          </a:prstGeom>
        </p:spPr>
      </p:pic>
      <p:sp>
        <p:nvSpPr>
          <p:cNvPr id="96" name="Rectangle 95"/>
          <p:cNvSpPr/>
          <p:nvPr/>
        </p:nvSpPr>
        <p:spPr>
          <a:xfrm>
            <a:off x="1969575" y="702863"/>
            <a:ext cx="194701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Comparing Area</a:t>
            </a:r>
          </a:p>
        </p:txBody>
      </p:sp>
      <p:sp>
        <p:nvSpPr>
          <p:cNvPr id="2" name="TextBox 1"/>
          <p:cNvSpPr txBox="1"/>
          <p:nvPr/>
        </p:nvSpPr>
        <p:spPr>
          <a:xfrm>
            <a:off x="7534275" y="1521901"/>
            <a:ext cx="2378075" cy="1384995"/>
          </a:xfrm>
          <a:prstGeom prst="rect">
            <a:avLst/>
          </a:prstGeom>
          <a:noFill/>
        </p:spPr>
        <p:txBody>
          <a:bodyPr wrap="square" lIns="0" tIns="0" rIns="0" bIns="0" rtlCol="0">
            <a:spAutoFit/>
          </a:bodyPr>
          <a:lstStyle/>
          <a:p>
            <a:r>
              <a:rPr lang="en-GB" dirty="0"/>
              <a:t>Order these shapes from the shape with the smallest area to the shape with the largest area.</a:t>
            </a:r>
          </a:p>
        </p:txBody>
      </p:sp>
      <p:sp>
        <p:nvSpPr>
          <p:cNvPr id="97" name="Rectangle 96"/>
          <p:cNvSpPr/>
          <p:nvPr/>
        </p:nvSpPr>
        <p:spPr>
          <a:xfrm>
            <a:off x="3916593"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3919606"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4">
            <a:extLst>
              <a:ext uri="{FF2B5EF4-FFF2-40B4-BE49-F238E27FC236}">
                <a16:creationId xmlns:a16="http://schemas.microsoft.com/office/drawing/2014/main" id="{1F3AA3D0-91CB-46B4-B54C-4C53E7861B7B}"/>
              </a:ext>
            </a:extLst>
          </p:cNvPr>
          <p:cNvGraphicFramePr>
            <a:graphicFrameLocks noGrp="1"/>
          </p:cNvGraphicFramePr>
          <p:nvPr/>
        </p:nvGraphicFramePr>
        <p:xfrm>
          <a:off x="2279650" y="1521900"/>
          <a:ext cx="4860000" cy="2916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val="716186639"/>
                    </a:ext>
                  </a:extLst>
                </a:gridCol>
                <a:gridCol w="324000">
                  <a:extLst>
                    <a:ext uri="{9D8B030D-6E8A-4147-A177-3AD203B41FA5}">
                      <a16:colId xmlns:a16="http://schemas.microsoft.com/office/drawing/2014/main" val="259031993"/>
                    </a:ext>
                  </a:extLst>
                </a:gridCol>
                <a:gridCol w="324000">
                  <a:extLst>
                    <a:ext uri="{9D8B030D-6E8A-4147-A177-3AD203B41FA5}">
                      <a16:colId xmlns:a16="http://schemas.microsoft.com/office/drawing/2014/main" val="1865385186"/>
                    </a:ext>
                  </a:extLst>
                </a:gridCol>
                <a:gridCol w="324000">
                  <a:extLst>
                    <a:ext uri="{9D8B030D-6E8A-4147-A177-3AD203B41FA5}">
                      <a16:colId xmlns:a16="http://schemas.microsoft.com/office/drawing/2014/main" val="3275894173"/>
                    </a:ext>
                  </a:extLst>
                </a:gridCol>
                <a:gridCol w="324000">
                  <a:extLst>
                    <a:ext uri="{9D8B030D-6E8A-4147-A177-3AD203B41FA5}">
                      <a16:colId xmlns:a16="http://schemas.microsoft.com/office/drawing/2014/main" val="1584356491"/>
                    </a:ext>
                  </a:extLst>
                </a:gridCol>
                <a:gridCol w="324000">
                  <a:extLst>
                    <a:ext uri="{9D8B030D-6E8A-4147-A177-3AD203B41FA5}">
                      <a16:colId xmlns:a16="http://schemas.microsoft.com/office/drawing/2014/main" val="2877818911"/>
                    </a:ext>
                  </a:extLst>
                </a:gridCol>
                <a:gridCol w="324000">
                  <a:extLst>
                    <a:ext uri="{9D8B030D-6E8A-4147-A177-3AD203B41FA5}">
                      <a16:colId xmlns:a16="http://schemas.microsoft.com/office/drawing/2014/main" val="3749983284"/>
                    </a:ext>
                  </a:extLst>
                </a:gridCol>
                <a:gridCol w="324000">
                  <a:extLst>
                    <a:ext uri="{9D8B030D-6E8A-4147-A177-3AD203B41FA5}">
                      <a16:colId xmlns:a16="http://schemas.microsoft.com/office/drawing/2014/main" val="2642411918"/>
                    </a:ext>
                  </a:extLst>
                </a:gridCol>
                <a:gridCol w="324000">
                  <a:extLst>
                    <a:ext uri="{9D8B030D-6E8A-4147-A177-3AD203B41FA5}">
                      <a16:colId xmlns:a16="http://schemas.microsoft.com/office/drawing/2014/main" val="3755648257"/>
                    </a:ext>
                  </a:extLst>
                </a:gridCol>
                <a:gridCol w="324000">
                  <a:extLst>
                    <a:ext uri="{9D8B030D-6E8A-4147-A177-3AD203B41FA5}">
                      <a16:colId xmlns:a16="http://schemas.microsoft.com/office/drawing/2014/main" val="20009"/>
                    </a:ext>
                  </a:extLst>
                </a:gridCol>
                <a:gridCol w="324000">
                  <a:extLst>
                    <a:ext uri="{9D8B030D-6E8A-4147-A177-3AD203B41FA5}">
                      <a16:colId xmlns:a16="http://schemas.microsoft.com/office/drawing/2014/main" val="20010"/>
                    </a:ext>
                  </a:extLst>
                </a:gridCol>
                <a:gridCol w="324000">
                  <a:extLst>
                    <a:ext uri="{9D8B030D-6E8A-4147-A177-3AD203B41FA5}">
                      <a16:colId xmlns:a16="http://schemas.microsoft.com/office/drawing/2014/main" val="20011"/>
                    </a:ext>
                  </a:extLst>
                </a:gridCol>
                <a:gridCol w="324000">
                  <a:extLst>
                    <a:ext uri="{9D8B030D-6E8A-4147-A177-3AD203B41FA5}">
                      <a16:colId xmlns:a16="http://schemas.microsoft.com/office/drawing/2014/main" val="20012"/>
                    </a:ext>
                  </a:extLst>
                </a:gridCol>
                <a:gridCol w="324000">
                  <a:extLst>
                    <a:ext uri="{9D8B030D-6E8A-4147-A177-3AD203B41FA5}">
                      <a16:colId xmlns:a16="http://schemas.microsoft.com/office/drawing/2014/main" val="20013"/>
                    </a:ext>
                  </a:extLst>
                </a:gridCol>
                <a:gridCol w="324000">
                  <a:extLst>
                    <a:ext uri="{9D8B030D-6E8A-4147-A177-3AD203B41FA5}">
                      <a16:colId xmlns:a16="http://schemas.microsoft.com/office/drawing/2014/main" val="20014"/>
                    </a:ext>
                  </a:extLst>
                </a:gridCol>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a:t>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GB" dirty="0"/>
                        <a:t>B</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r>
                        <a:rPr lang="en-GB" dirty="0"/>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0200291"/>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543947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9714650"/>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DD4C"/>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11372043"/>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16834843"/>
                  </a:ext>
                </a:extLst>
              </a:tr>
            </a:tbl>
          </a:graphicData>
        </a:graphic>
      </p:graphicFrame>
      <p:sp>
        <p:nvSpPr>
          <p:cNvPr id="11" name="TextBox 10"/>
          <p:cNvSpPr txBox="1"/>
          <p:nvPr/>
        </p:nvSpPr>
        <p:spPr>
          <a:xfrm>
            <a:off x="7308471" y="3096546"/>
            <a:ext cx="1395790" cy="461665"/>
          </a:xfrm>
          <a:prstGeom prst="rect">
            <a:avLst/>
          </a:prstGeom>
          <a:noFill/>
        </p:spPr>
        <p:txBody>
          <a:bodyPr wrap="square" rtlCol="0">
            <a:spAutoFit/>
          </a:bodyPr>
          <a:lstStyle/>
          <a:p>
            <a:pPr algn="ctr"/>
            <a:r>
              <a:rPr lang="en-GB" sz="2400" dirty="0">
                <a:solidFill>
                  <a:srgbClr val="00B050"/>
                </a:solidFill>
              </a:rPr>
              <a:t>C, A, B</a:t>
            </a:r>
          </a:p>
        </p:txBody>
      </p:sp>
    </p:spTree>
    <p:extLst>
      <p:ext uri="{BB962C8B-B14F-4D97-AF65-F5344CB8AC3E}">
        <p14:creationId xmlns:p14="http://schemas.microsoft.com/office/powerpoint/2010/main" val="233962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6250" y="532799"/>
            <a:ext cx="702000" cy="702000"/>
          </a:xfrm>
          <a:prstGeom prst="rect">
            <a:avLst/>
          </a:prstGeom>
        </p:spPr>
      </p:pic>
      <p:sp>
        <p:nvSpPr>
          <p:cNvPr id="30" name="Rectangle 29"/>
          <p:cNvSpPr/>
          <p:nvPr/>
        </p:nvSpPr>
        <p:spPr>
          <a:xfrm>
            <a:off x="3916594"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7" name="Rectangle 6"/>
          <p:cNvSpPr/>
          <p:nvPr/>
        </p:nvSpPr>
        <p:spPr>
          <a:xfrm>
            <a:off x="1969575" y="702863"/>
            <a:ext cx="194701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Comparing Area</a:t>
            </a:r>
          </a:p>
        </p:txBody>
      </p:sp>
      <p:cxnSp>
        <p:nvCxnSpPr>
          <p:cNvPr id="8" name="Straight Connector 7"/>
          <p:cNvCxnSpPr/>
          <p:nvPr/>
        </p:nvCxnSpPr>
        <p:spPr>
          <a:xfrm>
            <a:off x="3919606"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4">
            <a:extLst>
              <a:ext uri="{FF2B5EF4-FFF2-40B4-BE49-F238E27FC236}">
                <a16:creationId xmlns:a16="http://schemas.microsoft.com/office/drawing/2014/main" id="{1F3AA3D0-91CB-46B4-B54C-4C53E7861B7B}"/>
              </a:ext>
            </a:extLst>
          </p:cNvPr>
          <p:cNvGraphicFramePr>
            <a:graphicFrameLocks noGrp="1"/>
          </p:cNvGraphicFramePr>
          <p:nvPr/>
        </p:nvGraphicFramePr>
        <p:xfrm>
          <a:off x="2279650" y="1521900"/>
          <a:ext cx="5184000" cy="1620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val="716186639"/>
                    </a:ext>
                  </a:extLst>
                </a:gridCol>
                <a:gridCol w="324000">
                  <a:extLst>
                    <a:ext uri="{9D8B030D-6E8A-4147-A177-3AD203B41FA5}">
                      <a16:colId xmlns:a16="http://schemas.microsoft.com/office/drawing/2014/main" val="259031993"/>
                    </a:ext>
                  </a:extLst>
                </a:gridCol>
                <a:gridCol w="324000">
                  <a:extLst>
                    <a:ext uri="{9D8B030D-6E8A-4147-A177-3AD203B41FA5}">
                      <a16:colId xmlns:a16="http://schemas.microsoft.com/office/drawing/2014/main" val="1865385186"/>
                    </a:ext>
                  </a:extLst>
                </a:gridCol>
                <a:gridCol w="324000">
                  <a:extLst>
                    <a:ext uri="{9D8B030D-6E8A-4147-A177-3AD203B41FA5}">
                      <a16:colId xmlns:a16="http://schemas.microsoft.com/office/drawing/2014/main" val="3275894173"/>
                    </a:ext>
                  </a:extLst>
                </a:gridCol>
                <a:gridCol w="324000">
                  <a:extLst>
                    <a:ext uri="{9D8B030D-6E8A-4147-A177-3AD203B41FA5}">
                      <a16:colId xmlns:a16="http://schemas.microsoft.com/office/drawing/2014/main" val="1584356491"/>
                    </a:ext>
                  </a:extLst>
                </a:gridCol>
                <a:gridCol w="324000">
                  <a:extLst>
                    <a:ext uri="{9D8B030D-6E8A-4147-A177-3AD203B41FA5}">
                      <a16:colId xmlns:a16="http://schemas.microsoft.com/office/drawing/2014/main" val="2877818911"/>
                    </a:ext>
                  </a:extLst>
                </a:gridCol>
                <a:gridCol w="324000">
                  <a:extLst>
                    <a:ext uri="{9D8B030D-6E8A-4147-A177-3AD203B41FA5}">
                      <a16:colId xmlns:a16="http://schemas.microsoft.com/office/drawing/2014/main" val="3749983284"/>
                    </a:ext>
                  </a:extLst>
                </a:gridCol>
                <a:gridCol w="324000">
                  <a:extLst>
                    <a:ext uri="{9D8B030D-6E8A-4147-A177-3AD203B41FA5}">
                      <a16:colId xmlns:a16="http://schemas.microsoft.com/office/drawing/2014/main" val="2642411918"/>
                    </a:ext>
                  </a:extLst>
                </a:gridCol>
                <a:gridCol w="324000">
                  <a:extLst>
                    <a:ext uri="{9D8B030D-6E8A-4147-A177-3AD203B41FA5}">
                      <a16:colId xmlns:a16="http://schemas.microsoft.com/office/drawing/2014/main" val="3755648257"/>
                    </a:ext>
                  </a:extLst>
                </a:gridCol>
                <a:gridCol w="324000">
                  <a:extLst>
                    <a:ext uri="{9D8B030D-6E8A-4147-A177-3AD203B41FA5}">
                      <a16:colId xmlns:a16="http://schemas.microsoft.com/office/drawing/2014/main" val="20009"/>
                    </a:ext>
                  </a:extLst>
                </a:gridCol>
                <a:gridCol w="324000">
                  <a:extLst>
                    <a:ext uri="{9D8B030D-6E8A-4147-A177-3AD203B41FA5}">
                      <a16:colId xmlns:a16="http://schemas.microsoft.com/office/drawing/2014/main" val="20010"/>
                    </a:ext>
                  </a:extLst>
                </a:gridCol>
                <a:gridCol w="324000">
                  <a:extLst>
                    <a:ext uri="{9D8B030D-6E8A-4147-A177-3AD203B41FA5}">
                      <a16:colId xmlns:a16="http://schemas.microsoft.com/office/drawing/2014/main" val="20011"/>
                    </a:ext>
                  </a:extLst>
                </a:gridCol>
                <a:gridCol w="324000">
                  <a:extLst>
                    <a:ext uri="{9D8B030D-6E8A-4147-A177-3AD203B41FA5}">
                      <a16:colId xmlns:a16="http://schemas.microsoft.com/office/drawing/2014/main" val="20012"/>
                    </a:ext>
                  </a:extLst>
                </a:gridCol>
                <a:gridCol w="324000">
                  <a:extLst>
                    <a:ext uri="{9D8B030D-6E8A-4147-A177-3AD203B41FA5}">
                      <a16:colId xmlns:a16="http://schemas.microsoft.com/office/drawing/2014/main" val="20013"/>
                    </a:ext>
                  </a:extLst>
                </a:gridCol>
                <a:gridCol w="324000">
                  <a:extLst>
                    <a:ext uri="{9D8B030D-6E8A-4147-A177-3AD203B41FA5}">
                      <a16:colId xmlns:a16="http://schemas.microsoft.com/office/drawing/2014/main" val="20014"/>
                    </a:ext>
                  </a:extLst>
                </a:gridCol>
                <a:gridCol w="324000">
                  <a:extLst>
                    <a:ext uri="{9D8B030D-6E8A-4147-A177-3AD203B41FA5}">
                      <a16:colId xmlns:a16="http://schemas.microsoft.com/office/drawing/2014/main" val="20015"/>
                    </a:ext>
                  </a:extLst>
                </a:gridCol>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a:solidFill>
                            <a:schemeClr val="tx1"/>
                          </a:solidFill>
                        </a:rPr>
                        <a:t>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a:t>B</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a:t>D</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B76CC"/>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37FC5"/>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0200291"/>
                  </a:ext>
                </a:extLst>
              </a:tr>
            </a:tbl>
          </a:graphicData>
        </a:graphic>
      </p:graphicFrame>
      <p:sp>
        <p:nvSpPr>
          <p:cNvPr id="10" name="TextBox 9"/>
          <p:cNvSpPr txBox="1"/>
          <p:nvPr/>
        </p:nvSpPr>
        <p:spPr>
          <a:xfrm>
            <a:off x="2279651" y="3824591"/>
            <a:ext cx="2639483" cy="2015936"/>
          </a:xfrm>
          <a:prstGeom prst="rect">
            <a:avLst/>
          </a:prstGeom>
          <a:noFill/>
        </p:spPr>
        <p:txBody>
          <a:bodyPr wrap="square" lIns="0" tIns="0" rIns="0" bIns="0" rtlCol="0">
            <a:spAutoFit/>
          </a:bodyPr>
          <a:lstStyle/>
          <a:p>
            <a:pPr>
              <a:spcAft>
                <a:spcPts val="600"/>
              </a:spcAft>
            </a:pPr>
            <a:r>
              <a:rPr lang="en-GB" dirty="0"/>
              <a:t>Jessica has been asked to order the shapes from the shape with the smallest area to the shape with the largest area.</a:t>
            </a:r>
          </a:p>
          <a:p>
            <a:pPr>
              <a:spcAft>
                <a:spcPts val="600"/>
              </a:spcAft>
            </a:pPr>
            <a:r>
              <a:rPr lang="en-GB" dirty="0"/>
              <a:t>She has got confused. Explain her mistake.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8625">
            <a:off x="7461304" y="1312027"/>
            <a:ext cx="2366253" cy="24268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97893" flipH="1">
            <a:off x="9003513" y="2578020"/>
            <a:ext cx="185655" cy="3762375"/>
          </a:xfrm>
          <a:prstGeom prst="rect">
            <a:avLst/>
          </a:prstGeom>
        </p:spPr>
      </p:pic>
      <p:sp>
        <p:nvSpPr>
          <p:cNvPr id="12" name="TextBox 11"/>
          <p:cNvSpPr txBox="1"/>
          <p:nvPr/>
        </p:nvSpPr>
        <p:spPr>
          <a:xfrm rot="275147">
            <a:off x="7866754" y="1639403"/>
            <a:ext cx="980513" cy="1384995"/>
          </a:xfrm>
          <a:prstGeom prst="rect">
            <a:avLst/>
          </a:prstGeom>
          <a:noFill/>
        </p:spPr>
        <p:txBody>
          <a:bodyPr wrap="square" rtlCol="0">
            <a:spAutoFit/>
          </a:bodyPr>
          <a:lstStyle/>
          <a:p>
            <a:r>
              <a:rPr lang="en-GB" sz="2800" dirty="0">
                <a:latin typeface="Kalam" panose="02000000000000000000" pitchFamily="2" charset="0"/>
                <a:cs typeface="Kalam" panose="02000000000000000000" pitchFamily="2" charset="0"/>
              </a:rPr>
              <a:t>A</a:t>
            </a:r>
          </a:p>
          <a:p>
            <a:r>
              <a:rPr lang="en-GB" sz="2800" dirty="0">
                <a:latin typeface="Kalam" panose="02000000000000000000" pitchFamily="2" charset="0"/>
                <a:cs typeface="Kalam" panose="02000000000000000000" pitchFamily="2" charset="0"/>
              </a:rPr>
              <a:t>C </a:t>
            </a:r>
          </a:p>
          <a:p>
            <a:r>
              <a:rPr lang="en-GB" sz="2800" dirty="0">
                <a:latin typeface="Kalam" panose="02000000000000000000" pitchFamily="2" charset="0"/>
                <a:cs typeface="Kalam" panose="02000000000000000000" pitchFamily="2" charset="0"/>
              </a:rPr>
              <a:t>D</a:t>
            </a:r>
          </a:p>
        </p:txBody>
      </p:sp>
      <p:sp>
        <p:nvSpPr>
          <p:cNvPr id="16" name="TextBox 15"/>
          <p:cNvSpPr txBox="1"/>
          <p:nvPr/>
        </p:nvSpPr>
        <p:spPr>
          <a:xfrm>
            <a:off x="5088604" y="3824591"/>
            <a:ext cx="3874422" cy="1938992"/>
          </a:xfrm>
          <a:prstGeom prst="rect">
            <a:avLst/>
          </a:prstGeom>
          <a:noFill/>
        </p:spPr>
        <p:txBody>
          <a:bodyPr wrap="square" lIns="0" tIns="0" rIns="0" bIns="0" rtlCol="0">
            <a:spAutoFit/>
          </a:bodyPr>
          <a:lstStyle/>
          <a:p>
            <a:r>
              <a:rPr lang="en-GB" dirty="0">
                <a:solidFill>
                  <a:srgbClr val="00B050"/>
                </a:solidFill>
              </a:rPr>
              <a:t>Jessica has ordered the shapes correctly from the one with the smallest area to the one with the greatest area but she has only included 3 shapes in her sequence when there should be 4. She has missed shape B out. The correct answer is: A, C, D and B.</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6250" y="532799"/>
            <a:ext cx="702000" cy="702000"/>
          </a:xfrm>
          <a:prstGeom prst="rect">
            <a:avLst/>
          </a:prstGeom>
        </p:spPr>
      </p:pic>
      <p:sp>
        <p:nvSpPr>
          <p:cNvPr id="30" name="Rectangle 29"/>
          <p:cNvSpPr/>
          <p:nvPr/>
        </p:nvSpPr>
        <p:spPr>
          <a:xfrm>
            <a:off x="3916594"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7" name="Rectangle 6"/>
          <p:cNvSpPr/>
          <p:nvPr/>
        </p:nvSpPr>
        <p:spPr>
          <a:xfrm>
            <a:off x="1969575" y="702863"/>
            <a:ext cx="194701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Comparing Area</a:t>
            </a:r>
          </a:p>
        </p:txBody>
      </p:sp>
      <p:cxnSp>
        <p:nvCxnSpPr>
          <p:cNvPr id="8" name="Straight Connector 7"/>
          <p:cNvCxnSpPr/>
          <p:nvPr/>
        </p:nvCxnSpPr>
        <p:spPr>
          <a:xfrm>
            <a:off x="3919606" y="681334"/>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4">
            <a:extLst>
              <a:ext uri="{FF2B5EF4-FFF2-40B4-BE49-F238E27FC236}">
                <a16:creationId xmlns:a16="http://schemas.microsoft.com/office/drawing/2014/main" id="{1F3AA3D0-91CB-46B4-B54C-4C53E7861B7B}"/>
              </a:ext>
            </a:extLst>
          </p:cNvPr>
          <p:cNvGraphicFramePr>
            <a:graphicFrameLocks noGrp="1"/>
          </p:cNvGraphicFramePr>
          <p:nvPr/>
        </p:nvGraphicFramePr>
        <p:xfrm>
          <a:off x="2281468" y="1607072"/>
          <a:ext cx="4212000" cy="3888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val="716186639"/>
                    </a:ext>
                  </a:extLst>
                </a:gridCol>
                <a:gridCol w="324000">
                  <a:extLst>
                    <a:ext uri="{9D8B030D-6E8A-4147-A177-3AD203B41FA5}">
                      <a16:colId xmlns:a16="http://schemas.microsoft.com/office/drawing/2014/main" val="259031993"/>
                    </a:ext>
                  </a:extLst>
                </a:gridCol>
                <a:gridCol w="324000">
                  <a:extLst>
                    <a:ext uri="{9D8B030D-6E8A-4147-A177-3AD203B41FA5}">
                      <a16:colId xmlns:a16="http://schemas.microsoft.com/office/drawing/2014/main" val="1865385186"/>
                    </a:ext>
                  </a:extLst>
                </a:gridCol>
                <a:gridCol w="324000">
                  <a:extLst>
                    <a:ext uri="{9D8B030D-6E8A-4147-A177-3AD203B41FA5}">
                      <a16:colId xmlns:a16="http://schemas.microsoft.com/office/drawing/2014/main" val="3275894173"/>
                    </a:ext>
                  </a:extLst>
                </a:gridCol>
                <a:gridCol w="324000">
                  <a:extLst>
                    <a:ext uri="{9D8B030D-6E8A-4147-A177-3AD203B41FA5}">
                      <a16:colId xmlns:a16="http://schemas.microsoft.com/office/drawing/2014/main" val="1584356491"/>
                    </a:ext>
                  </a:extLst>
                </a:gridCol>
                <a:gridCol w="324000">
                  <a:extLst>
                    <a:ext uri="{9D8B030D-6E8A-4147-A177-3AD203B41FA5}">
                      <a16:colId xmlns:a16="http://schemas.microsoft.com/office/drawing/2014/main" val="2877818911"/>
                    </a:ext>
                  </a:extLst>
                </a:gridCol>
                <a:gridCol w="324000">
                  <a:extLst>
                    <a:ext uri="{9D8B030D-6E8A-4147-A177-3AD203B41FA5}">
                      <a16:colId xmlns:a16="http://schemas.microsoft.com/office/drawing/2014/main" val="3749983284"/>
                    </a:ext>
                  </a:extLst>
                </a:gridCol>
                <a:gridCol w="324000">
                  <a:extLst>
                    <a:ext uri="{9D8B030D-6E8A-4147-A177-3AD203B41FA5}">
                      <a16:colId xmlns:a16="http://schemas.microsoft.com/office/drawing/2014/main" val="2642411918"/>
                    </a:ext>
                  </a:extLst>
                </a:gridCol>
                <a:gridCol w="324000">
                  <a:extLst>
                    <a:ext uri="{9D8B030D-6E8A-4147-A177-3AD203B41FA5}">
                      <a16:colId xmlns:a16="http://schemas.microsoft.com/office/drawing/2014/main" val="3755648257"/>
                    </a:ext>
                  </a:extLst>
                </a:gridCol>
                <a:gridCol w="324000">
                  <a:extLst>
                    <a:ext uri="{9D8B030D-6E8A-4147-A177-3AD203B41FA5}">
                      <a16:colId xmlns:a16="http://schemas.microsoft.com/office/drawing/2014/main" val="20009"/>
                    </a:ext>
                  </a:extLst>
                </a:gridCol>
                <a:gridCol w="324000">
                  <a:extLst>
                    <a:ext uri="{9D8B030D-6E8A-4147-A177-3AD203B41FA5}">
                      <a16:colId xmlns:a16="http://schemas.microsoft.com/office/drawing/2014/main" val="20010"/>
                    </a:ext>
                  </a:extLst>
                </a:gridCol>
                <a:gridCol w="324000">
                  <a:extLst>
                    <a:ext uri="{9D8B030D-6E8A-4147-A177-3AD203B41FA5}">
                      <a16:colId xmlns:a16="http://schemas.microsoft.com/office/drawing/2014/main" val="20011"/>
                    </a:ext>
                  </a:extLst>
                </a:gridCol>
                <a:gridCol w="324000">
                  <a:extLst>
                    <a:ext uri="{9D8B030D-6E8A-4147-A177-3AD203B41FA5}">
                      <a16:colId xmlns:a16="http://schemas.microsoft.com/office/drawing/2014/main" val="20012"/>
                    </a:ext>
                  </a:extLst>
                </a:gridCol>
              </a:tblGrid>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a:solidFill>
                            <a:schemeClr val="tx1"/>
                          </a:solidFill>
                        </a:rPr>
                        <a:t>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solidFill>
                          <a:srgbClr val="FFDD4C"/>
                        </a:solidFill>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a:t>B</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775131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6503878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024357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0200291"/>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7BD3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9349"/>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dirty="0"/>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5D5D"/>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24000">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GB" dirty="0"/>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
        <p:nvSpPr>
          <p:cNvPr id="10" name="TextBox 9"/>
          <p:cNvSpPr txBox="1"/>
          <p:nvPr/>
        </p:nvSpPr>
        <p:spPr>
          <a:xfrm>
            <a:off x="2281468" y="1203704"/>
            <a:ext cx="4576532" cy="276999"/>
          </a:xfrm>
          <a:prstGeom prst="rect">
            <a:avLst/>
          </a:prstGeom>
          <a:noFill/>
        </p:spPr>
        <p:txBody>
          <a:bodyPr wrap="square" lIns="0" tIns="0" rIns="0" bIns="0" rtlCol="0">
            <a:spAutoFit/>
          </a:bodyPr>
          <a:lstStyle/>
          <a:p>
            <a:pPr lvl="0" eaLnBrk="0" fontAlgn="base" hangingPunct="0">
              <a:spcBef>
                <a:spcPct val="0"/>
              </a:spcBef>
              <a:spcAft>
                <a:spcPct val="0"/>
              </a:spcAft>
            </a:pPr>
            <a:r>
              <a:rPr lang="en-GB" altLang="en-US" dirty="0"/>
              <a:t>Which one is the odd one out? Explain why.</a:t>
            </a:r>
          </a:p>
        </p:txBody>
      </p:sp>
      <p:sp>
        <p:nvSpPr>
          <p:cNvPr id="13" name="TextBox 12"/>
          <p:cNvSpPr txBox="1"/>
          <p:nvPr/>
        </p:nvSpPr>
        <p:spPr>
          <a:xfrm>
            <a:off x="6749278" y="2148980"/>
            <a:ext cx="3277372" cy="2723823"/>
          </a:xfrm>
          <a:prstGeom prst="rect">
            <a:avLst/>
          </a:prstGeom>
          <a:noFill/>
        </p:spPr>
        <p:txBody>
          <a:bodyPr wrap="square" lIns="0" tIns="0" rIns="0" bIns="0" rtlCol="0">
            <a:spAutoFit/>
          </a:bodyPr>
          <a:lstStyle/>
          <a:p>
            <a:pPr>
              <a:spcAft>
                <a:spcPts val="600"/>
              </a:spcAft>
            </a:pPr>
            <a:r>
              <a:rPr lang="en-GB" dirty="0">
                <a:solidFill>
                  <a:srgbClr val="00B050"/>
                </a:solidFill>
              </a:rPr>
              <a:t>Possible answers:</a:t>
            </a:r>
          </a:p>
          <a:p>
            <a:r>
              <a:rPr lang="en-GB" dirty="0">
                <a:solidFill>
                  <a:srgbClr val="00B050"/>
                </a:solidFill>
              </a:rPr>
              <a:t>A is the odd one out because:</a:t>
            </a:r>
          </a:p>
          <a:p>
            <a:pPr marL="285750" indent="-285750">
              <a:buFont typeface="Arial" panose="020B0604020202020204" pitchFamily="34" charset="0"/>
              <a:buChar char="•"/>
            </a:pPr>
            <a:r>
              <a:rPr lang="en-GB" dirty="0">
                <a:solidFill>
                  <a:srgbClr val="00B050"/>
                </a:solidFill>
              </a:rPr>
              <a:t>it has the greatest area;</a:t>
            </a:r>
          </a:p>
          <a:p>
            <a:pPr marL="285750" indent="-285750">
              <a:spcAft>
                <a:spcPts val="600"/>
              </a:spcAft>
              <a:buFont typeface="Arial" panose="020B0604020202020204" pitchFamily="34" charset="0"/>
              <a:buChar char="•"/>
            </a:pPr>
            <a:r>
              <a:rPr lang="en-GB" dirty="0">
                <a:solidFill>
                  <a:srgbClr val="00B050"/>
                </a:solidFill>
              </a:rPr>
              <a:t>it is not symmetrical.</a:t>
            </a:r>
          </a:p>
          <a:p>
            <a:r>
              <a:rPr lang="en-GB" dirty="0">
                <a:solidFill>
                  <a:srgbClr val="00B050"/>
                </a:solidFill>
              </a:rPr>
              <a:t>B is the odd one out because:</a:t>
            </a:r>
          </a:p>
          <a:p>
            <a:pPr marL="285750" indent="-285750">
              <a:spcAft>
                <a:spcPts val="600"/>
              </a:spcAft>
              <a:buFont typeface="Arial" panose="020B0604020202020204" pitchFamily="34" charset="0"/>
              <a:buChar char="•"/>
            </a:pPr>
            <a:r>
              <a:rPr lang="en-GB" dirty="0">
                <a:solidFill>
                  <a:srgbClr val="00B050"/>
                </a:solidFill>
              </a:rPr>
              <a:t>its area is even but the other shapes’ areas are odd.</a:t>
            </a:r>
          </a:p>
          <a:p>
            <a:r>
              <a:rPr lang="en-GB" dirty="0">
                <a:solidFill>
                  <a:srgbClr val="00B050"/>
                </a:solidFill>
              </a:rPr>
              <a:t>C is the odd one out because:</a:t>
            </a:r>
          </a:p>
          <a:p>
            <a:pPr marL="285750" indent="-285750">
              <a:spcAft>
                <a:spcPts val="600"/>
              </a:spcAft>
              <a:buFont typeface="Arial" panose="020B0604020202020204" pitchFamily="34" charset="0"/>
              <a:buChar char="•"/>
            </a:pPr>
            <a:r>
              <a:rPr lang="en-GB" dirty="0">
                <a:solidFill>
                  <a:srgbClr val="00B050"/>
                </a:solidFill>
              </a:rPr>
              <a:t>it has the smallest area.</a:t>
            </a:r>
          </a:p>
        </p:txBody>
      </p:sp>
      <p:sp>
        <p:nvSpPr>
          <p:cNvPr id="15" name="TextBox 14"/>
          <p:cNvSpPr txBox="1"/>
          <p:nvPr/>
        </p:nvSpPr>
        <p:spPr>
          <a:xfrm>
            <a:off x="3066909" y="2888526"/>
            <a:ext cx="369657" cy="369332"/>
          </a:xfrm>
          <a:prstGeom prst="rect">
            <a:avLst/>
          </a:prstGeom>
          <a:noFill/>
        </p:spPr>
        <p:txBody>
          <a:bodyPr wrap="square" lIns="0" tIns="0" rIns="0" bIns="0" rtlCol="0">
            <a:spAutoFit/>
          </a:bodyPr>
          <a:lstStyle/>
          <a:p>
            <a:pPr lvl="0" algn="ctr" eaLnBrk="0" fontAlgn="base" hangingPunct="0">
              <a:spcBef>
                <a:spcPct val="0"/>
              </a:spcBef>
              <a:spcAft>
                <a:spcPct val="0"/>
              </a:spcAft>
            </a:pPr>
            <a:r>
              <a:rPr lang="en-GB" altLang="en-US" sz="2400" dirty="0">
                <a:solidFill>
                  <a:srgbClr val="00B050"/>
                </a:solidFill>
              </a:rPr>
              <a:t>23</a:t>
            </a:r>
          </a:p>
        </p:txBody>
      </p:sp>
      <p:sp>
        <p:nvSpPr>
          <p:cNvPr id="17" name="TextBox 16"/>
          <p:cNvSpPr txBox="1"/>
          <p:nvPr/>
        </p:nvSpPr>
        <p:spPr>
          <a:xfrm>
            <a:off x="5911172" y="2240826"/>
            <a:ext cx="369657" cy="369332"/>
          </a:xfrm>
          <a:prstGeom prst="rect">
            <a:avLst/>
          </a:prstGeom>
          <a:noFill/>
        </p:spPr>
        <p:txBody>
          <a:bodyPr wrap="square" lIns="0" tIns="0" rIns="0" bIns="0" rtlCol="0">
            <a:spAutoFit/>
          </a:bodyPr>
          <a:lstStyle/>
          <a:p>
            <a:pPr lvl="0" algn="ctr" eaLnBrk="0" fontAlgn="base" hangingPunct="0">
              <a:spcBef>
                <a:spcPct val="0"/>
              </a:spcBef>
              <a:spcAft>
                <a:spcPct val="0"/>
              </a:spcAft>
            </a:pPr>
            <a:r>
              <a:rPr lang="en-GB" altLang="en-US" sz="2400" dirty="0">
                <a:solidFill>
                  <a:srgbClr val="00B050"/>
                </a:solidFill>
              </a:rPr>
              <a:t>20</a:t>
            </a:r>
          </a:p>
        </p:txBody>
      </p:sp>
      <p:sp>
        <p:nvSpPr>
          <p:cNvPr id="18" name="TextBox 17"/>
          <p:cNvSpPr txBox="1"/>
          <p:nvPr/>
        </p:nvSpPr>
        <p:spPr>
          <a:xfrm>
            <a:off x="3546937" y="4833940"/>
            <a:ext cx="369657" cy="369332"/>
          </a:xfrm>
          <a:prstGeom prst="rect">
            <a:avLst/>
          </a:prstGeom>
          <a:noFill/>
        </p:spPr>
        <p:txBody>
          <a:bodyPr wrap="square" lIns="0" tIns="0" rIns="0" bIns="0" rtlCol="0">
            <a:spAutoFit/>
          </a:bodyPr>
          <a:lstStyle/>
          <a:p>
            <a:pPr lvl="0" algn="ctr" eaLnBrk="0" fontAlgn="base" hangingPunct="0">
              <a:spcBef>
                <a:spcPct val="0"/>
              </a:spcBef>
              <a:spcAft>
                <a:spcPct val="0"/>
              </a:spcAft>
            </a:pPr>
            <a:r>
              <a:rPr lang="en-GB" altLang="en-US" sz="2400" dirty="0">
                <a:solidFill>
                  <a:srgbClr val="00B050"/>
                </a:solidFill>
              </a:rPr>
              <a:t>15</a:t>
            </a:r>
          </a:p>
        </p:txBody>
      </p:sp>
    </p:spTree>
    <p:extLst>
      <p:ext uri="{BB962C8B-B14F-4D97-AF65-F5344CB8AC3E}">
        <p14:creationId xmlns:p14="http://schemas.microsoft.com/office/powerpoint/2010/main" val="3877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C068F9-49ED-48E6-8D00-8334F15D80D7}"/>
              </a:ext>
            </a:extLst>
          </p:cNvPr>
          <p:cNvSpPr/>
          <p:nvPr/>
        </p:nvSpPr>
        <p:spPr>
          <a:xfrm>
            <a:off x="135385" y="207100"/>
            <a:ext cx="11662915" cy="2585323"/>
          </a:xfrm>
          <a:prstGeom prst="rect">
            <a:avLst/>
          </a:prstGeom>
          <a:solidFill>
            <a:schemeClr val="accent4">
              <a:lumMod val="40000"/>
              <a:lumOff val="60000"/>
            </a:schemeClr>
          </a:solid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Today’s task:</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Choose your challenge to complete.</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Saved in Assignments.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4" name="Picture 3">
            <a:extLst>
              <a:ext uri="{FF2B5EF4-FFF2-40B4-BE49-F238E27FC236}">
                <a16:creationId xmlns:a16="http://schemas.microsoft.com/office/drawing/2014/main" id="{FB4F9B5B-83BE-4F9D-A1AE-DEA295D0F2A4}"/>
              </a:ext>
            </a:extLst>
          </p:cNvPr>
          <p:cNvPicPr>
            <a:picLocks noChangeAspect="1"/>
          </p:cNvPicPr>
          <p:nvPr/>
        </p:nvPicPr>
        <p:blipFill>
          <a:blip r:embed="rId2"/>
          <a:stretch>
            <a:fillRect/>
          </a:stretch>
        </p:blipFill>
        <p:spPr>
          <a:xfrm>
            <a:off x="6529809" y="3089091"/>
            <a:ext cx="685800" cy="742950"/>
          </a:xfrm>
          <a:prstGeom prst="rect">
            <a:avLst/>
          </a:prstGeom>
        </p:spPr>
      </p:pic>
      <p:pic>
        <p:nvPicPr>
          <p:cNvPr id="5" name="Picture 4">
            <a:extLst>
              <a:ext uri="{FF2B5EF4-FFF2-40B4-BE49-F238E27FC236}">
                <a16:creationId xmlns:a16="http://schemas.microsoft.com/office/drawing/2014/main" id="{7C574EE4-AC3F-4CFD-807C-FC4ECEF92BA5}"/>
              </a:ext>
            </a:extLst>
          </p:cNvPr>
          <p:cNvPicPr>
            <a:picLocks noChangeAspect="1"/>
          </p:cNvPicPr>
          <p:nvPr/>
        </p:nvPicPr>
        <p:blipFill>
          <a:blip r:embed="rId3"/>
          <a:stretch>
            <a:fillRect/>
          </a:stretch>
        </p:blipFill>
        <p:spPr>
          <a:xfrm>
            <a:off x="6506817" y="4094820"/>
            <a:ext cx="708792" cy="742951"/>
          </a:xfrm>
          <a:prstGeom prst="rect">
            <a:avLst/>
          </a:prstGeom>
        </p:spPr>
      </p:pic>
      <p:pic>
        <p:nvPicPr>
          <p:cNvPr id="6" name="Picture 5">
            <a:extLst>
              <a:ext uri="{FF2B5EF4-FFF2-40B4-BE49-F238E27FC236}">
                <a16:creationId xmlns:a16="http://schemas.microsoft.com/office/drawing/2014/main" id="{6DB5535D-A9B1-4537-B24A-6CB70B9D7E62}"/>
              </a:ext>
            </a:extLst>
          </p:cNvPr>
          <p:cNvPicPr>
            <a:picLocks noChangeAspect="1"/>
          </p:cNvPicPr>
          <p:nvPr/>
        </p:nvPicPr>
        <p:blipFill>
          <a:blip r:embed="rId4"/>
          <a:stretch>
            <a:fillRect/>
          </a:stretch>
        </p:blipFill>
        <p:spPr>
          <a:xfrm>
            <a:off x="6506817" y="5100550"/>
            <a:ext cx="708792" cy="681876"/>
          </a:xfrm>
          <a:prstGeom prst="rect">
            <a:avLst/>
          </a:prstGeom>
        </p:spPr>
      </p:pic>
      <p:sp>
        <p:nvSpPr>
          <p:cNvPr id="7" name="Rectangle 6">
            <a:extLst>
              <a:ext uri="{FF2B5EF4-FFF2-40B4-BE49-F238E27FC236}">
                <a16:creationId xmlns:a16="http://schemas.microsoft.com/office/drawing/2014/main" id="{23E1F722-900F-4006-8F9D-7338A1898350}"/>
              </a:ext>
            </a:extLst>
          </p:cNvPr>
          <p:cNvSpPr/>
          <p:nvPr/>
        </p:nvSpPr>
        <p:spPr>
          <a:xfrm>
            <a:off x="4244208" y="3136612"/>
            <a:ext cx="2150332" cy="584775"/>
          </a:xfrm>
          <a:prstGeom prst="rect">
            <a:avLst/>
          </a:prstGeom>
          <a:solidFill>
            <a:schemeClr val="accent1">
              <a:lumMod val="20000"/>
              <a:lumOff val="80000"/>
            </a:schemeClr>
          </a:solidFill>
        </p:spPr>
        <p:txBody>
          <a:bodyPr wrap="none">
            <a:spAutoFit/>
          </a:bodyPr>
          <a:lstStyle/>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Challenge 1</a:t>
            </a:r>
          </a:p>
        </p:txBody>
      </p:sp>
      <p:sp>
        <p:nvSpPr>
          <p:cNvPr id="8" name="Rectangle 7">
            <a:extLst>
              <a:ext uri="{FF2B5EF4-FFF2-40B4-BE49-F238E27FC236}">
                <a16:creationId xmlns:a16="http://schemas.microsoft.com/office/drawing/2014/main" id="{FF4EE3CF-F472-498D-8658-E0BCA4B75B79}"/>
              </a:ext>
            </a:extLst>
          </p:cNvPr>
          <p:cNvSpPr/>
          <p:nvPr/>
        </p:nvSpPr>
        <p:spPr>
          <a:xfrm>
            <a:off x="4244208" y="4187153"/>
            <a:ext cx="2150332" cy="584775"/>
          </a:xfrm>
          <a:prstGeom prst="rect">
            <a:avLst/>
          </a:prstGeom>
          <a:solidFill>
            <a:schemeClr val="accent1">
              <a:lumMod val="20000"/>
              <a:lumOff val="80000"/>
            </a:schemeClr>
          </a:solidFill>
        </p:spPr>
        <p:txBody>
          <a:bodyPr wrap="none">
            <a:spAutoFit/>
          </a:bodyPr>
          <a:lstStyle/>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Challenge 2</a:t>
            </a:r>
          </a:p>
        </p:txBody>
      </p:sp>
      <p:sp>
        <p:nvSpPr>
          <p:cNvPr id="9" name="Rectangle 8">
            <a:extLst>
              <a:ext uri="{FF2B5EF4-FFF2-40B4-BE49-F238E27FC236}">
                <a16:creationId xmlns:a16="http://schemas.microsoft.com/office/drawing/2014/main" id="{217AD5D6-D424-4A09-ACBB-D5D86DAC6B44}"/>
              </a:ext>
            </a:extLst>
          </p:cNvPr>
          <p:cNvSpPr/>
          <p:nvPr/>
        </p:nvSpPr>
        <p:spPr>
          <a:xfrm>
            <a:off x="4244208" y="5118685"/>
            <a:ext cx="2150332" cy="584775"/>
          </a:xfrm>
          <a:prstGeom prst="rect">
            <a:avLst/>
          </a:prstGeom>
          <a:solidFill>
            <a:schemeClr val="accent1">
              <a:lumMod val="20000"/>
              <a:lumOff val="80000"/>
            </a:schemeClr>
          </a:solidFill>
        </p:spPr>
        <p:txBody>
          <a:bodyPr wrap="none">
            <a:spAutoFit/>
          </a:bodyPr>
          <a:lstStyle/>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Challenge 3</a:t>
            </a:r>
          </a:p>
        </p:txBody>
      </p:sp>
    </p:spTree>
    <p:extLst>
      <p:ext uri="{BB962C8B-B14F-4D97-AF65-F5344CB8AC3E}">
        <p14:creationId xmlns:p14="http://schemas.microsoft.com/office/powerpoint/2010/main" val="331208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22748-06D8-43AB-B8CD-A02753C7F378}"/>
              </a:ext>
            </a:extLst>
          </p:cNvPr>
          <p:cNvSpPr/>
          <p:nvPr/>
        </p:nvSpPr>
        <p:spPr>
          <a:xfrm>
            <a:off x="336478" y="245200"/>
            <a:ext cx="11519043" cy="3416320"/>
          </a:xfrm>
          <a:prstGeom prst="rect">
            <a:avLst/>
          </a:prstGeom>
          <a:solidFill>
            <a:schemeClr val="accent4">
              <a:lumMod val="40000"/>
              <a:lumOff val="60000"/>
            </a:schemeClr>
          </a:solid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LO: Area challenges</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This is going to be an independent area activity.</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sheets are saved on assignments.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980874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834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6F3B3E63-FA79-401A-8FAA-CF069B48A228}"/>
              </a:ext>
            </a:extLst>
          </p:cNvPr>
          <p:cNvGrpSpPr>
            <a:grpSpLocks/>
          </p:cNvGrpSpPr>
          <p:nvPr/>
        </p:nvGrpSpPr>
        <p:grpSpPr bwMode="auto">
          <a:xfrm>
            <a:off x="2026444" y="205581"/>
            <a:ext cx="7269162" cy="6446838"/>
            <a:chOff x="591" y="130"/>
            <a:chExt cx="4579" cy="4061"/>
          </a:xfrm>
        </p:grpSpPr>
        <p:pic>
          <p:nvPicPr>
            <p:cNvPr id="9280" name="Picture 3">
              <a:extLst>
                <a:ext uri="{FF2B5EF4-FFF2-40B4-BE49-F238E27FC236}">
                  <a16:creationId xmlns:a16="http://schemas.microsoft.com/office/drawing/2014/main" id="{F3878D95-CF8B-45F1-AC95-53FA9D0CD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 y="130"/>
              <a:ext cx="4579" cy="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1" name="Rectangle 4">
              <a:extLst>
                <a:ext uri="{FF2B5EF4-FFF2-40B4-BE49-F238E27FC236}">
                  <a16:creationId xmlns:a16="http://schemas.microsoft.com/office/drawing/2014/main" id="{22FAAC2C-F04A-4BCA-B135-A9183CD5C7C3}"/>
                </a:ext>
              </a:extLst>
            </p:cNvPr>
            <p:cNvSpPr>
              <a:spLocks noChangeArrowheads="1"/>
            </p:cNvSpPr>
            <p:nvPr/>
          </p:nvSpPr>
          <p:spPr bwMode="auto">
            <a:xfrm>
              <a:off x="622" y="146"/>
              <a:ext cx="4507" cy="4014"/>
            </a:xfrm>
            <a:prstGeom prst="rect">
              <a:avLst/>
            </a:prstGeom>
            <a:noFill/>
            <a:ln w="317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sp>
        <p:nvSpPr>
          <p:cNvPr id="9220" name="Rectangle 8">
            <a:extLst>
              <a:ext uri="{FF2B5EF4-FFF2-40B4-BE49-F238E27FC236}">
                <a16:creationId xmlns:a16="http://schemas.microsoft.com/office/drawing/2014/main" id="{BF23EB9B-A318-4B1B-B1D2-209BEF5DEC1A}"/>
              </a:ext>
            </a:extLst>
          </p:cNvPr>
          <p:cNvSpPr>
            <a:spLocks noChangeArrowheads="1"/>
          </p:cNvSpPr>
          <p:nvPr/>
        </p:nvSpPr>
        <p:spPr bwMode="auto">
          <a:xfrm>
            <a:off x="2794398" y="2095500"/>
            <a:ext cx="3017837" cy="2011362"/>
          </a:xfrm>
          <a:prstGeom prst="rect">
            <a:avLst/>
          </a:prstGeom>
          <a:solidFill>
            <a:srgbClr val="33CC33">
              <a:alpha val="50195"/>
            </a:srgb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64" name="AutoShape 7">
            <a:extLst>
              <a:ext uri="{FF2B5EF4-FFF2-40B4-BE49-F238E27FC236}">
                <a16:creationId xmlns:a16="http://schemas.microsoft.com/office/drawing/2014/main" id="{0D16C027-D7D0-4746-9821-16B33BDE1E94}"/>
              </a:ext>
            </a:extLst>
          </p:cNvPr>
          <p:cNvSpPr>
            <a:spLocks noChangeArrowheads="1"/>
          </p:cNvSpPr>
          <p:nvPr/>
        </p:nvSpPr>
        <p:spPr bwMode="auto">
          <a:xfrm>
            <a:off x="6530976" y="2190750"/>
            <a:ext cx="4137025" cy="2438400"/>
          </a:xfrm>
          <a:prstGeom prst="cloudCallout">
            <a:avLst>
              <a:gd name="adj1" fmla="val 27929"/>
              <a:gd name="adj2" fmla="val 111511"/>
            </a:avLst>
          </a:prstGeom>
          <a:solidFill>
            <a:schemeClr val="bg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dirty="0"/>
              <a:t>Remember, perimeter is the distance around the outside of the shape.</a:t>
            </a:r>
          </a:p>
        </p:txBody>
      </p:sp>
      <p:sp>
        <p:nvSpPr>
          <p:cNvPr id="65" name="Text Box 17">
            <a:extLst>
              <a:ext uri="{FF2B5EF4-FFF2-40B4-BE49-F238E27FC236}">
                <a16:creationId xmlns:a16="http://schemas.microsoft.com/office/drawing/2014/main" id="{72914D0B-A597-48BA-87BC-2E2FE6667EB9}"/>
              </a:ext>
            </a:extLst>
          </p:cNvPr>
          <p:cNvSpPr txBox="1">
            <a:spLocks noChangeArrowheads="1"/>
          </p:cNvSpPr>
          <p:nvPr/>
        </p:nvSpPr>
        <p:spPr bwMode="auto">
          <a:xfrm>
            <a:off x="2622550" y="5086351"/>
            <a:ext cx="507863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t>The perimeter of this shape is 28cm</a:t>
            </a:r>
          </a:p>
        </p:txBody>
      </p:sp>
      <p:sp>
        <p:nvSpPr>
          <p:cNvPr id="66" name="Text Box 18">
            <a:extLst>
              <a:ext uri="{FF2B5EF4-FFF2-40B4-BE49-F238E27FC236}">
                <a16:creationId xmlns:a16="http://schemas.microsoft.com/office/drawing/2014/main" id="{C33FC0C8-35D8-434D-87CD-F1F8BE3F92DE}"/>
              </a:ext>
            </a:extLst>
          </p:cNvPr>
          <p:cNvSpPr txBox="1">
            <a:spLocks noChangeArrowheads="1"/>
          </p:cNvSpPr>
          <p:nvPr/>
        </p:nvSpPr>
        <p:spPr bwMode="auto">
          <a:xfrm>
            <a:off x="2799291" y="568326"/>
            <a:ext cx="511229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dirty="0"/>
              <a:t>What is the perimeter of this shape?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45694105-472A-40CB-A4ED-0294EC124C0F}"/>
              </a:ext>
            </a:extLst>
          </p:cNvPr>
          <p:cNvGrpSpPr>
            <a:grpSpLocks/>
          </p:cNvGrpSpPr>
          <p:nvPr/>
        </p:nvGrpSpPr>
        <p:grpSpPr bwMode="auto">
          <a:xfrm>
            <a:off x="1706563" y="222250"/>
            <a:ext cx="7269162" cy="6446838"/>
            <a:chOff x="591" y="130"/>
            <a:chExt cx="4579" cy="4061"/>
          </a:xfrm>
        </p:grpSpPr>
        <p:pic>
          <p:nvPicPr>
            <p:cNvPr id="10255" name="Picture 3">
              <a:extLst>
                <a:ext uri="{FF2B5EF4-FFF2-40B4-BE49-F238E27FC236}">
                  <a16:creationId xmlns:a16="http://schemas.microsoft.com/office/drawing/2014/main" id="{21A63085-D27D-460A-8F58-36268CF32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 y="130"/>
              <a:ext cx="4579" cy="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Rectangle 4">
              <a:extLst>
                <a:ext uri="{FF2B5EF4-FFF2-40B4-BE49-F238E27FC236}">
                  <a16:creationId xmlns:a16="http://schemas.microsoft.com/office/drawing/2014/main" id="{8D2812E5-4656-4659-832C-35A3A6175440}"/>
                </a:ext>
              </a:extLst>
            </p:cNvPr>
            <p:cNvSpPr>
              <a:spLocks noChangeArrowheads="1"/>
            </p:cNvSpPr>
            <p:nvPr/>
          </p:nvSpPr>
          <p:spPr bwMode="auto">
            <a:xfrm>
              <a:off x="622" y="146"/>
              <a:ext cx="4507" cy="4014"/>
            </a:xfrm>
            <a:prstGeom prst="rect">
              <a:avLst/>
            </a:prstGeom>
            <a:noFill/>
            <a:ln w="317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sp>
        <p:nvSpPr>
          <p:cNvPr id="10244" name="AutoShape 6">
            <a:extLst>
              <a:ext uri="{FF2B5EF4-FFF2-40B4-BE49-F238E27FC236}">
                <a16:creationId xmlns:a16="http://schemas.microsoft.com/office/drawing/2014/main" id="{5F10E248-47DE-462A-BEC3-978F5E9E60CD}"/>
              </a:ext>
            </a:extLst>
          </p:cNvPr>
          <p:cNvSpPr>
            <a:spLocks noChangeArrowheads="1"/>
          </p:cNvSpPr>
          <p:nvPr/>
        </p:nvSpPr>
        <p:spPr bwMode="auto">
          <a:xfrm>
            <a:off x="6096001" y="2190749"/>
            <a:ext cx="4737099" cy="2754313"/>
          </a:xfrm>
          <a:prstGeom prst="cloudCallout">
            <a:avLst>
              <a:gd name="adj1" fmla="val 35959"/>
              <a:gd name="adj2" fmla="val 107297"/>
            </a:avLst>
          </a:prstGeom>
          <a:solidFill>
            <a:schemeClr val="bg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dirty="0"/>
              <a:t>What is the perimeter  of each of these shapes? </a:t>
            </a:r>
          </a:p>
          <a:p>
            <a:pPr algn="ctr" eaLnBrk="1" hangingPunct="1">
              <a:spcBef>
                <a:spcPct val="0"/>
              </a:spcBef>
              <a:buFontTx/>
              <a:buNone/>
            </a:pPr>
            <a:r>
              <a:rPr lang="en-GB" altLang="en-US" sz="2000" dirty="0"/>
              <a:t>Jot your answers down on a piece of paper.</a:t>
            </a:r>
          </a:p>
          <a:p>
            <a:pPr algn="ctr" eaLnBrk="1" hangingPunct="1">
              <a:spcBef>
                <a:spcPct val="0"/>
              </a:spcBef>
              <a:buFontTx/>
              <a:buNone/>
            </a:pPr>
            <a:endParaRPr lang="en-GB" altLang="en-US" sz="2000" dirty="0"/>
          </a:p>
        </p:txBody>
      </p:sp>
      <p:sp>
        <p:nvSpPr>
          <p:cNvPr id="10245" name="Rectangle 7">
            <a:extLst>
              <a:ext uri="{FF2B5EF4-FFF2-40B4-BE49-F238E27FC236}">
                <a16:creationId xmlns:a16="http://schemas.microsoft.com/office/drawing/2014/main" id="{064CFE53-2E66-4B81-8E4E-AE4D6D0F5186}"/>
              </a:ext>
            </a:extLst>
          </p:cNvPr>
          <p:cNvSpPr>
            <a:spLocks noChangeArrowheads="1"/>
          </p:cNvSpPr>
          <p:nvPr/>
        </p:nvSpPr>
        <p:spPr bwMode="auto">
          <a:xfrm>
            <a:off x="2105025" y="581026"/>
            <a:ext cx="1885950" cy="1262063"/>
          </a:xfrm>
          <a:prstGeom prst="rect">
            <a:avLst/>
          </a:prstGeom>
          <a:solidFill>
            <a:srgbClr val="FFFF00">
              <a:alpha val="30196"/>
            </a:srgbClr>
          </a:solidFill>
          <a:ln w="3175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246" name="Rectangle 8">
            <a:extLst>
              <a:ext uri="{FF2B5EF4-FFF2-40B4-BE49-F238E27FC236}">
                <a16:creationId xmlns:a16="http://schemas.microsoft.com/office/drawing/2014/main" id="{A1319FF9-F118-43CE-8D82-5248C155D98B}"/>
              </a:ext>
            </a:extLst>
          </p:cNvPr>
          <p:cNvSpPr>
            <a:spLocks noChangeArrowheads="1"/>
          </p:cNvSpPr>
          <p:nvPr/>
        </p:nvSpPr>
        <p:spPr bwMode="auto">
          <a:xfrm>
            <a:off x="2105025" y="2466975"/>
            <a:ext cx="768350" cy="2249488"/>
          </a:xfrm>
          <a:prstGeom prst="rect">
            <a:avLst/>
          </a:prstGeom>
          <a:solidFill>
            <a:srgbClr val="FF3300">
              <a:alpha val="30196"/>
            </a:srgbClr>
          </a:solidFill>
          <a:ln w="3175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247" name="Rectangle 9">
            <a:extLst>
              <a:ext uri="{FF2B5EF4-FFF2-40B4-BE49-F238E27FC236}">
                <a16:creationId xmlns:a16="http://schemas.microsoft.com/office/drawing/2014/main" id="{E73B3838-42FC-4D04-BA2B-2074C282DD99}"/>
              </a:ext>
            </a:extLst>
          </p:cNvPr>
          <p:cNvSpPr>
            <a:spLocks noChangeArrowheads="1"/>
          </p:cNvSpPr>
          <p:nvPr/>
        </p:nvSpPr>
        <p:spPr bwMode="auto">
          <a:xfrm>
            <a:off x="5514975" y="579439"/>
            <a:ext cx="2247900" cy="942975"/>
          </a:xfrm>
          <a:prstGeom prst="rect">
            <a:avLst/>
          </a:prstGeom>
          <a:solidFill>
            <a:srgbClr val="FF6600">
              <a:alpha val="30196"/>
            </a:srgbClr>
          </a:solidFill>
          <a:ln w="3175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248" name="Rectangle 10">
            <a:extLst>
              <a:ext uri="{FF2B5EF4-FFF2-40B4-BE49-F238E27FC236}">
                <a16:creationId xmlns:a16="http://schemas.microsoft.com/office/drawing/2014/main" id="{7A4E6C7E-16FA-4F6C-B4F3-A031E47C81DC}"/>
              </a:ext>
            </a:extLst>
          </p:cNvPr>
          <p:cNvSpPr>
            <a:spLocks noChangeArrowheads="1"/>
          </p:cNvSpPr>
          <p:nvPr/>
        </p:nvSpPr>
        <p:spPr bwMode="auto">
          <a:xfrm>
            <a:off x="3627439" y="2481264"/>
            <a:ext cx="2249487" cy="1595437"/>
          </a:xfrm>
          <a:prstGeom prst="rect">
            <a:avLst/>
          </a:prstGeom>
          <a:solidFill>
            <a:srgbClr val="33CC33">
              <a:alpha val="30196"/>
            </a:srgbClr>
          </a:solidFill>
          <a:ln w="3175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249" name="Rectangle 11">
            <a:extLst>
              <a:ext uri="{FF2B5EF4-FFF2-40B4-BE49-F238E27FC236}">
                <a16:creationId xmlns:a16="http://schemas.microsoft.com/office/drawing/2014/main" id="{E37261CF-B049-4D27-89A4-FED9F153B97A}"/>
              </a:ext>
            </a:extLst>
          </p:cNvPr>
          <p:cNvSpPr>
            <a:spLocks noChangeArrowheads="1"/>
          </p:cNvSpPr>
          <p:nvPr/>
        </p:nvSpPr>
        <p:spPr bwMode="auto">
          <a:xfrm>
            <a:off x="3613150" y="5049839"/>
            <a:ext cx="4165600" cy="623887"/>
          </a:xfrm>
          <a:prstGeom prst="rect">
            <a:avLst/>
          </a:prstGeom>
          <a:solidFill>
            <a:srgbClr val="33CCFF">
              <a:alpha val="30196"/>
            </a:srgbClr>
          </a:solidFill>
          <a:ln w="3175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5372" name="Text Box 12">
            <a:extLst>
              <a:ext uri="{FF2B5EF4-FFF2-40B4-BE49-F238E27FC236}">
                <a16:creationId xmlns:a16="http://schemas.microsoft.com/office/drawing/2014/main" id="{3BDFFB57-6133-435B-A325-86FE09D63D17}"/>
              </a:ext>
            </a:extLst>
          </p:cNvPr>
          <p:cNvSpPr txBox="1">
            <a:spLocks noChangeArrowheads="1"/>
          </p:cNvSpPr>
          <p:nvPr/>
        </p:nvSpPr>
        <p:spPr bwMode="auto">
          <a:xfrm>
            <a:off x="2630489" y="1030288"/>
            <a:ext cx="1042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dirty="0">
                <a:solidFill>
                  <a:srgbClr val="000066"/>
                </a:solidFill>
              </a:rPr>
              <a:t>18cm</a:t>
            </a:r>
            <a:endParaRPr lang="en-GB" altLang="en-US" sz="1800" b="1" baseline="50000" dirty="0">
              <a:solidFill>
                <a:srgbClr val="000066"/>
              </a:solidFill>
            </a:endParaRPr>
          </a:p>
        </p:txBody>
      </p:sp>
      <p:sp>
        <p:nvSpPr>
          <p:cNvPr id="15373" name="Text Box 13">
            <a:extLst>
              <a:ext uri="{FF2B5EF4-FFF2-40B4-BE49-F238E27FC236}">
                <a16:creationId xmlns:a16="http://schemas.microsoft.com/office/drawing/2014/main" id="{AC2AC48D-1D09-463A-BBA3-1E854DBA739D}"/>
              </a:ext>
            </a:extLst>
          </p:cNvPr>
          <p:cNvSpPr txBox="1">
            <a:spLocks noChangeArrowheads="1"/>
          </p:cNvSpPr>
          <p:nvPr/>
        </p:nvSpPr>
        <p:spPr bwMode="auto">
          <a:xfrm>
            <a:off x="6272214" y="871538"/>
            <a:ext cx="1042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dirty="0">
                <a:solidFill>
                  <a:srgbClr val="FF3300"/>
                </a:solidFill>
              </a:rPr>
              <a:t>18cm</a:t>
            </a:r>
            <a:endParaRPr lang="en-GB" altLang="en-US" sz="1800" b="1" baseline="50000" dirty="0">
              <a:solidFill>
                <a:srgbClr val="FF3300"/>
              </a:solidFill>
            </a:endParaRPr>
          </a:p>
        </p:txBody>
      </p:sp>
      <p:sp>
        <p:nvSpPr>
          <p:cNvPr id="15374" name="Text Box 14">
            <a:extLst>
              <a:ext uri="{FF2B5EF4-FFF2-40B4-BE49-F238E27FC236}">
                <a16:creationId xmlns:a16="http://schemas.microsoft.com/office/drawing/2014/main" id="{6EB268EC-5A7C-4928-974A-2045500B0843}"/>
              </a:ext>
            </a:extLst>
          </p:cNvPr>
          <p:cNvSpPr txBox="1">
            <a:spLocks noChangeArrowheads="1"/>
          </p:cNvSpPr>
          <p:nvPr/>
        </p:nvSpPr>
        <p:spPr bwMode="auto">
          <a:xfrm>
            <a:off x="2046289" y="3413126"/>
            <a:ext cx="1042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dirty="0">
                <a:solidFill>
                  <a:srgbClr val="000066"/>
                </a:solidFill>
              </a:rPr>
              <a:t>18cm</a:t>
            </a:r>
            <a:endParaRPr lang="en-GB" altLang="en-US" sz="1800" b="1" baseline="50000" dirty="0">
              <a:solidFill>
                <a:srgbClr val="000066"/>
              </a:solidFill>
            </a:endParaRPr>
          </a:p>
        </p:txBody>
      </p:sp>
      <p:sp>
        <p:nvSpPr>
          <p:cNvPr id="15375" name="Text Box 15">
            <a:extLst>
              <a:ext uri="{FF2B5EF4-FFF2-40B4-BE49-F238E27FC236}">
                <a16:creationId xmlns:a16="http://schemas.microsoft.com/office/drawing/2014/main" id="{AA5D71A6-F232-49F9-A519-5B9C027EA79D}"/>
              </a:ext>
            </a:extLst>
          </p:cNvPr>
          <p:cNvSpPr txBox="1">
            <a:spLocks noChangeArrowheads="1"/>
          </p:cNvSpPr>
          <p:nvPr/>
        </p:nvSpPr>
        <p:spPr bwMode="auto">
          <a:xfrm>
            <a:off x="4408489" y="3090863"/>
            <a:ext cx="1042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dirty="0">
                <a:solidFill>
                  <a:srgbClr val="FF3300"/>
                </a:solidFill>
              </a:rPr>
              <a:t>22cm</a:t>
            </a:r>
            <a:endParaRPr lang="en-GB" altLang="en-US" sz="1800" b="1" baseline="50000" dirty="0">
              <a:solidFill>
                <a:srgbClr val="FF3300"/>
              </a:solidFill>
            </a:endParaRPr>
          </a:p>
        </p:txBody>
      </p:sp>
      <p:sp>
        <p:nvSpPr>
          <p:cNvPr id="15376" name="Text Box 16">
            <a:extLst>
              <a:ext uri="{FF2B5EF4-FFF2-40B4-BE49-F238E27FC236}">
                <a16:creationId xmlns:a16="http://schemas.microsoft.com/office/drawing/2014/main" id="{6DDD0878-B2A8-47D5-A1F3-D9E073D259DF}"/>
              </a:ext>
            </a:extLst>
          </p:cNvPr>
          <p:cNvSpPr txBox="1">
            <a:spLocks noChangeArrowheads="1"/>
          </p:cNvSpPr>
          <p:nvPr/>
        </p:nvSpPr>
        <p:spPr bwMode="auto">
          <a:xfrm>
            <a:off x="5322889" y="5202238"/>
            <a:ext cx="1042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dirty="0">
                <a:solidFill>
                  <a:srgbClr val="000066"/>
                </a:solidFill>
              </a:rPr>
              <a:t>26cm</a:t>
            </a:r>
            <a:endParaRPr lang="en-GB" altLang="en-US" sz="1800" b="1" baseline="50000"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72"/>
                                        </p:tgtEl>
                                        <p:attrNameLst>
                                          <p:attrName>style.visibility</p:attrName>
                                        </p:attrNameLst>
                                      </p:cBhvr>
                                      <p:to>
                                        <p:strVal val="visible"/>
                                      </p:to>
                                    </p:set>
                                    <p:animEffect transition="in" filter="dissolve">
                                      <p:cBhvr>
                                        <p:cTn id="7" dur="500"/>
                                        <p:tgtEl>
                                          <p:spTgt spid="15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73"/>
                                        </p:tgtEl>
                                        <p:attrNameLst>
                                          <p:attrName>style.visibility</p:attrName>
                                        </p:attrNameLst>
                                      </p:cBhvr>
                                      <p:to>
                                        <p:strVal val="visible"/>
                                      </p:to>
                                    </p:set>
                                    <p:animEffect transition="in" filter="dissolve">
                                      <p:cBhvr>
                                        <p:cTn id="12" dur="500"/>
                                        <p:tgtEl>
                                          <p:spTgt spid="153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74"/>
                                        </p:tgtEl>
                                        <p:attrNameLst>
                                          <p:attrName>style.visibility</p:attrName>
                                        </p:attrNameLst>
                                      </p:cBhvr>
                                      <p:to>
                                        <p:strVal val="visible"/>
                                      </p:to>
                                    </p:set>
                                    <p:animEffect transition="in" filter="dissolve">
                                      <p:cBhvr>
                                        <p:cTn id="17" dur="500"/>
                                        <p:tgtEl>
                                          <p:spTgt spid="153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75"/>
                                        </p:tgtEl>
                                        <p:attrNameLst>
                                          <p:attrName>style.visibility</p:attrName>
                                        </p:attrNameLst>
                                      </p:cBhvr>
                                      <p:to>
                                        <p:strVal val="visible"/>
                                      </p:to>
                                    </p:set>
                                    <p:animEffect transition="in" filter="dissolve">
                                      <p:cBhvr>
                                        <p:cTn id="22" dur="500"/>
                                        <p:tgtEl>
                                          <p:spTgt spid="153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76"/>
                                        </p:tgtEl>
                                        <p:attrNameLst>
                                          <p:attrName>style.visibility</p:attrName>
                                        </p:attrNameLst>
                                      </p:cBhvr>
                                      <p:to>
                                        <p:strVal val="visible"/>
                                      </p:to>
                                    </p:set>
                                    <p:animEffect transition="in" filter="dissolve">
                                      <p:cBhvr>
                                        <p:cTn id="27" dur="500"/>
                                        <p:tgtEl>
                                          <p:spTgt spid="15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p:bldP spid="15373" grpId="0"/>
      <p:bldP spid="15374" grpId="0"/>
      <p:bldP spid="15375" grpId="0"/>
      <p:bldP spid="153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F7EDE6-869F-4811-BA10-3D9EE9B8C975}"/>
              </a:ext>
            </a:extLst>
          </p:cNvPr>
          <p:cNvSpPr txBox="1"/>
          <p:nvPr/>
        </p:nvSpPr>
        <p:spPr>
          <a:xfrm>
            <a:off x="0" y="266700"/>
            <a:ext cx="12192000" cy="923330"/>
          </a:xfrm>
          <a:prstGeom prst="rect">
            <a:avLst/>
          </a:prstGeom>
          <a:solidFill>
            <a:schemeClr val="accent4">
              <a:lumMod val="40000"/>
              <a:lumOff val="60000"/>
            </a:schemeClr>
          </a:solidFill>
        </p:spPr>
        <p:txBody>
          <a:bodyPr wrap="square" rtlCol="0">
            <a:spAutoFit/>
          </a:bodyPr>
          <a:lstStyle/>
          <a:p>
            <a:pPr algn="ctr"/>
            <a:r>
              <a:rPr lang="en-GB" sz="5400" b="1" dirty="0"/>
              <a:t>So now let’s look at the </a:t>
            </a:r>
            <a:r>
              <a:rPr lang="en-GB" sz="5400" b="1" dirty="0">
                <a:solidFill>
                  <a:srgbClr val="FF0000"/>
                </a:solidFill>
              </a:rPr>
              <a:t>area </a:t>
            </a:r>
            <a:r>
              <a:rPr lang="en-GB" sz="5400" b="1" dirty="0"/>
              <a:t>of a shape.</a:t>
            </a:r>
          </a:p>
        </p:txBody>
      </p:sp>
      <p:sp>
        <p:nvSpPr>
          <p:cNvPr id="3" name="AutoShape 7">
            <a:extLst>
              <a:ext uri="{FF2B5EF4-FFF2-40B4-BE49-F238E27FC236}">
                <a16:creationId xmlns:a16="http://schemas.microsoft.com/office/drawing/2014/main" id="{F1C43362-5281-4735-9C85-1D1920F8A771}"/>
              </a:ext>
            </a:extLst>
          </p:cNvPr>
          <p:cNvSpPr>
            <a:spLocks noChangeArrowheads="1"/>
          </p:cNvSpPr>
          <p:nvPr/>
        </p:nvSpPr>
        <p:spPr bwMode="auto">
          <a:xfrm>
            <a:off x="7443788" y="2440782"/>
            <a:ext cx="4137025" cy="2438400"/>
          </a:xfrm>
          <a:prstGeom prst="cloudCallout">
            <a:avLst>
              <a:gd name="adj1" fmla="val -41142"/>
              <a:gd name="adj2" fmla="val -107760"/>
            </a:avLst>
          </a:prstGeom>
          <a:solidFill>
            <a:schemeClr val="bg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dirty="0"/>
              <a:t>The area of a shape is the amount of space inside it.</a:t>
            </a:r>
          </a:p>
        </p:txBody>
      </p:sp>
    </p:spTree>
    <p:extLst>
      <p:ext uri="{BB962C8B-B14F-4D97-AF65-F5344CB8AC3E}">
        <p14:creationId xmlns:p14="http://schemas.microsoft.com/office/powerpoint/2010/main" val="1996504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6919FB3E-A670-4F7E-9D6B-2E58BD9AD9D5}"/>
              </a:ext>
            </a:extLst>
          </p:cNvPr>
          <p:cNvGrpSpPr>
            <a:grpSpLocks/>
          </p:cNvGrpSpPr>
          <p:nvPr/>
        </p:nvGrpSpPr>
        <p:grpSpPr bwMode="auto">
          <a:xfrm>
            <a:off x="1719263" y="209550"/>
            <a:ext cx="7269162" cy="6446838"/>
            <a:chOff x="591" y="130"/>
            <a:chExt cx="4579" cy="4061"/>
          </a:xfrm>
        </p:grpSpPr>
        <p:pic>
          <p:nvPicPr>
            <p:cNvPr id="8228" name="Picture 3">
              <a:extLst>
                <a:ext uri="{FF2B5EF4-FFF2-40B4-BE49-F238E27FC236}">
                  <a16:creationId xmlns:a16="http://schemas.microsoft.com/office/drawing/2014/main" id="{B6B4E9D3-1FE3-4216-9A72-CB3E33221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 y="130"/>
              <a:ext cx="4579" cy="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9" name="Rectangle 4">
              <a:extLst>
                <a:ext uri="{FF2B5EF4-FFF2-40B4-BE49-F238E27FC236}">
                  <a16:creationId xmlns:a16="http://schemas.microsoft.com/office/drawing/2014/main" id="{00F71786-2DDD-4F33-AB2A-7070E45321D1}"/>
                </a:ext>
              </a:extLst>
            </p:cNvPr>
            <p:cNvSpPr>
              <a:spLocks noChangeArrowheads="1"/>
            </p:cNvSpPr>
            <p:nvPr/>
          </p:nvSpPr>
          <p:spPr bwMode="auto">
            <a:xfrm>
              <a:off x="622" y="146"/>
              <a:ext cx="4507" cy="4014"/>
            </a:xfrm>
            <a:prstGeom prst="rect">
              <a:avLst/>
            </a:prstGeom>
            <a:noFill/>
            <a:ln w="317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sp>
        <p:nvSpPr>
          <p:cNvPr id="8227" name="AutoShape 7">
            <a:extLst>
              <a:ext uri="{FF2B5EF4-FFF2-40B4-BE49-F238E27FC236}">
                <a16:creationId xmlns:a16="http://schemas.microsoft.com/office/drawing/2014/main" id="{B6762BB6-5629-4393-8076-AFD1A99200BC}"/>
              </a:ext>
            </a:extLst>
          </p:cNvPr>
          <p:cNvSpPr>
            <a:spLocks noChangeArrowheads="1"/>
          </p:cNvSpPr>
          <p:nvPr/>
        </p:nvSpPr>
        <p:spPr bwMode="auto">
          <a:xfrm>
            <a:off x="7672388" y="1246982"/>
            <a:ext cx="4137025" cy="2438400"/>
          </a:xfrm>
          <a:prstGeom prst="cloudCallout">
            <a:avLst>
              <a:gd name="adj1" fmla="val -100697"/>
              <a:gd name="adj2" fmla="val -25989"/>
            </a:avLst>
          </a:prstGeom>
          <a:solidFill>
            <a:schemeClr val="bg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dirty="0"/>
              <a:t>The area of a shape is the amount of space inside it.</a:t>
            </a:r>
          </a:p>
        </p:txBody>
      </p:sp>
      <p:sp>
        <p:nvSpPr>
          <p:cNvPr id="17425" name="Text Box 17">
            <a:extLst>
              <a:ext uri="{FF2B5EF4-FFF2-40B4-BE49-F238E27FC236}">
                <a16:creationId xmlns:a16="http://schemas.microsoft.com/office/drawing/2014/main" id="{1CAAE10A-1A11-4A7F-99D2-280F53E56016}"/>
              </a:ext>
            </a:extLst>
          </p:cNvPr>
          <p:cNvSpPr txBox="1">
            <a:spLocks noChangeArrowheads="1"/>
          </p:cNvSpPr>
          <p:nvPr/>
        </p:nvSpPr>
        <p:spPr bwMode="auto">
          <a:xfrm>
            <a:off x="2622550" y="5086351"/>
            <a:ext cx="459292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t>The area of this shape is 18cm</a:t>
            </a:r>
            <a:r>
              <a:rPr lang="en-GB" altLang="en-US" sz="2400" baseline="50000" dirty="0"/>
              <a:t>2</a:t>
            </a:r>
            <a:r>
              <a:rPr lang="en-GB" altLang="en-US" sz="2400" dirty="0"/>
              <a:t>.</a:t>
            </a:r>
          </a:p>
        </p:txBody>
      </p:sp>
      <p:sp>
        <p:nvSpPr>
          <p:cNvPr id="17426" name="Text Box 18">
            <a:extLst>
              <a:ext uri="{FF2B5EF4-FFF2-40B4-BE49-F238E27FC236}">
                <a16:creationId xmlns:a16="http://schemas.microsoft.com/office/drawing/2014/main" id="{235C3F5E-2D82-41D9-8434-129544EF431D}"/>
              </a:ext>
            </a:extLst>
          </p:cNvPr>
          <p:cNvSpPr txBox="1">
            <a:spLocks noChangeArrowheads="1"/>
          </p:cNvSpPr>
          <p:nvPr/>
        </p:nvSpPr>
        <p:spPr bwMode="auto">
          <a:xfrm>
            <a:off x="2216015" y="568326"/>
            <a:ext cx="627883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t>To find out how much shape is inside we can</a:t>
            </a:r>
          </a:p>
          <a:p>
            <a:pPr algn="ctr" eaLnBrk="1" hangingPunct="1">
              <a:spcBef>
                <a:spcPct val="0"/>
              </a:spcBef>
              <a:buFontTx/>
              <a:buNone/>
            </a:pPr>
            <a:r>
              <a:rPr lang="en-GB" altLang="en-US" sz="2400"/>
              <a:t>count the squares.</a:t>
            </a:r>
          </a:p>
        </p:txBody>
      </p:sp>
      <p:grpSp>
        <p:nvGrpSpPr>
          <p:cNvPr id="4" name="Group 115">
            <a:extLst>
              <a:ext uri="{FF2B5EF4-FFF2-40B4-BE49-F238E27FC236}">
                <a16:creationId xmlns:a16="http://schemas.microsoft.com/office/drawing/2014/main" id="{3C8B93F8-58AC-4D1A-9750-C1C5ED713F49}"/>
              </a:ext>
            </a:extLst>
          </p:cNvPr>
          <p:cNvGrpSpPr>
            <a:grpSpLocks/>
          </p:cNvGrpSpPr>
          <p:nvPr/>
        </p:nvGrpSpPr>
        <p:grpSpPr bwMode="auto">
          <a:xfrm>
            <a:off x="3262313" y="2138364"/>
            <a:ext cx="1892300" cy="1931987"/>
            <a:chOff x="1095" y="1347"/>
            <a:chExt cx="1192" cy="1217"/>
          </a:xfrm>
        </p:grpSpPr>
        <p:grpSp>
          <p:nvGrpSpPr>
            <p:cNvPr id="8217" name="Group 87">
              <a:extLst>
                <a:ext uri="{FF2B5EF4-FFF2-40B4-BE49-F238E27FC236}">
                  <a16:creationId xmlns:a16="http://schemas.microsoft.com/office/drawing/2014/main" id="{282A90B5-9694-44D8-922A-61C55C865F62}"/>
                </a:ext>
              </a:extLst>
            </p:cNvPr>
            <p:cNvGrpSpPr>
              <a:grpSpLocks/>
            </p:cNvGrpSpPr>
            <p:nvPr/>
          </p:nvGrpSpPr>
          <p:grpSpPr bwMode="auto">
            <a:xfrm>
              <a:off x="1095" y="1347"/>
              <a:ext cx="1192" cy="1217"/>
              <a:chOff x="852" y="1347"/>
              <a:chExt cx="1192" cy="1217"/>
            </a:xfrm>
          </p:grpSpPr>
          <p:sp>
            <p:nvSpPr>
              <p:cNvPr id="8220" name="Line 80">
                <a:extLst>
                  <a:ext uri="{FF2B5EF4-FFF2-40B4-BE49-F238E27FC236}">
                    <a16:creationId xmlns:a16="http://schemas.microsoft.com/office/drawing/2014/main" id="{4D16E633-EF08-4DD8-B9DB-429879129A47}"/>
                  </a:ext>
                </a:extLst>
              </p:cNvPr>
              <p:cNvSpPr>
                <a:spLocks noChangeShapeType="1"/>
              </p:cNvSpPr>
              <p:nvPr/>
            </p:nvSpPr>
            <p:spPr bwMode="auto">
              <a:xfrm>
                <a:off x="860" y="1347"/>
                <a:ext cx="11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21" name="Line 81">
                <a:extLst>
                  <a:ext uri="{FF2B5EF4-FFF2-40B4-BE49-F238E27FC236}">
                    <a16:creationId xmlns:a16="http://schemas.microsoft.com/office/drawing/2014/main" id="{F726DF9E-F648-450F-A855-C8854012E1F7}"/>
                  </a:ext>
                </a:extLst>
              </p:cNvPr>
              <p:cNvSpPr>
                <a:spLocks noChangeShapeType="1"/>
              </p:cNvSpPr>
              <p:nvPr/>
            </p:nvSpPr>
            <p:spPr bwMode="auto">
              <a:xfrm>
                <a:off x="2044" y="1347"/>
                <a:ext cx="0" cy="121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22" name="Line 82">
                <a:extLst>
                  <a:ext uri="{FF2B5EF4-FFF2-40B4-BE49-F238E27FC236}">
                    <a16:creationId xmlns:a16="http://schemas.microsoft.com/office/drawing/2014/main" id="{87D28DD3-A3CC-4A6F-995C-666B71E7CF67}"/>
                  </a:ext>
                </a:extLst>
              </p:cNvPr>
              <p:cNvSpPr>
                <a:spLocks noChangeShapeType="1"/>
              </p:cNvSpPr>
              <p:nvPr/>
            </p:nvSpPr>
            <p:spPr bwMode="auto">
              <a:xfrm flipH="1">
                <a:off x="1566" y="2564"/>
                <a:ext cx="47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23" name="Line 83">
                <a:extLst>
                  <a:ext uri="{FF2B5EF4-FFF2-40B4-BE49-F238E27FC236}">
                    <a16:creationId xmlns:a16="http://schemas.microsoft.com/office/drawing/2014/main" id="{8523C6DD-55F9-4A91-BB8A-E736911B31FC}"/>
                  </a:ext>
                </a:extLst>
              </p:cNvPr>
              <p:cNvSpPr>
                <a:spLocks noChangeShapeType="1"/>
              </p:cNvSpPr>
              <p:nvPr/>
            </p:nvSpPr>
            <p:spPr bwMode="auto">
              <a:xfrm flipH="1" flipV="1">
                <a:off x="1558" y="1752"/>
                <a:ext cx="8" cy="81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24" name="Line 85">
                <a:extLst>
                  <a:ext uri="{FF2B5EF4-FFF2-40B4-BE49-F238E27FC236}">
                    <a16:creationId xmlns:a16="http://schemas.microsoft.com/office/drawing/2014/main" id="{E1C0503E-E0C2-46B1-9290-520DC5560717}"/>
                  </a:ext>
                </a:extLst>
              </p:cNvPr>
              <p:cNvSpPr>
                <a:spLocks noChangeShapeType="1"/>
              </p:cNvSpPr>
              <p:nvPr/>
            </p:nvSpPr>
            <p:spPr bwMode="auto">
              <a:xfrm flipH="1">
                <a:off x="852" y="1760"/>
                <a:ext cx="70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25" name="Line 86">
                <a:extLst>
                  <a:ext uri="{FF2B5EF4-FFF2-40B4-BE49-F238E27FC236}">
                    <a16:creationId xmlns:a16="http://schemas.microsoft.com/office/drawing/2014/main" id="{E2C465F9-7F2D-4E26-8DD4-15554C96CA67}"/>
                  </a:ext>
                </a:extLst>
              </p:cNvPr>
              <p:cNvSpPr>
                <a:spLocks noChangeShapeType="1"/>
              </p:cNvSpPr>
              <p:nvPr/>
            </p:nvSpPr>
            <p:spPr bwMode="auto">
              <a:xfrm flipV="1">
                <a:off x="860" y="1347"/>
                <a:ext cx="0" cy="41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8218" name="Rectangle 95">
              <a:extLst>
                <a:ext uri="{FF2B5EF4-FFF2-40B4-BE49-F238E27FC236}">
                  <a16:creationId xmlns:a16="http://schemas.microsoft.com/office/drawing/2014/main" id="{F009A34F-EF10-4093-9D36-30162CB48657}"/>
                </a:ext>
              </a:extLst>
            </p:cNvPr>
            <p:cNvSpPr>
              <a:spLocks noChangeArrowheads="1"/>
            </p:cNvSpPr>
            <p:nvPr/>
          </p:nvSpPr>
          <p:spPr bwMode="auto">
            <a:xfrm>
              <a:off x="1111" y="1355"/>
              <a:ext cx="1161" cy="389"/>
            </a:xfrm>
            <a:prstGeom prst="rect">
              <a:avLst/>
            </a:prstGeom>
            <a:solidFill>
              <a:srgbClr val="33CC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8219" name="Rectangle 96">
              <a:extLst>
                <a:ext uri="{FF2B5EF4-FFF2-40B4-BE49-F238E27FC236}">
                  <a16:creationId xmlns:a16="http://schemas.microsoft.com/office/drawing/2014/main" id="{83FAF07E-7FDD-422F-BFF4-24E469701792}"/>
                </a:ext>
              </a:extLst>
            </p:cNvPr>
            <p:cNvSpPr>
              <a:spLocks noChangeArrowheads="1"/>
            </p:cNvSpPr>
            <p:nvPr/>
          </p:nvSpPr>
          <p:spPr bwMode="auto">
            <a:xfrm>
              <a:off x="1817" y="1744"/>
              <a:ext cx="455" cy="811"/>
            </a:xfrm>
            <a:prstGeom prst="rect">
              <a:avLst/>
            </a:prstGeom>
            <a:solidFill>
              <a:srgbClr val="33CC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sp>
        <p:nvSpPr>
          <p:cNvPr id="17505" name="Rectangle 97">
            <a:extLst>
              <a:ext uri="{FF2B5EF4-FFF2-40B4-BE49-F238E27FC236}">
                <a16:creationId xmlns:a16="http://schemas.microsoft.com/office/drawing/2014/main" id="{1BAB0ACD-7F2A-403B-B058-2EB0DBEADEC5}"/>
              </a:ext>
            </a:extLst>
          </p:cNvPr>
          <p:cNvSpPr>
            <a:spLocks noChangeArrowheads="1"/>
          </p:cNvSpPr>
          <p:nvPr/>
        </p:nvSpPr>
        <p:spPr bwMode="auto">
          <a:xfrm>
            <a:off x="3271839" y="2139950"/>
            <a:ext cx="377825" cy="319088"/>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06" name="Rectangle 98">
            <a:extLst>
              <a:ext uri="{FF2B5EF4-FFF2-40B4-BE49-F238E27FC236}">
                <a16:creationId xmlns:a16="http://schemas.microsoft.com/office/drawing/2014/main" id="{CF5395A0-88EB-47FC-A76C-10C076AC5173}"/>
              </a:ext>
            </a:extLst>
          </p:cNvPr>
          <p:cNvSpPr>
            <a:spLocks noChangeArrowheads="1"/>
          </p:cNvSpPr>
          <p:nvPr/>
        </p:nvSpPr>
        <p:spPr bwMode="auto">
          <a:xfrm>
            <a:off x="3660776" y="2139950"/>
            <a:ext cx="377825" cy="319088"/>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07" name="Rectangle 99">
            <a:extLst>
              <a:ext uri="{FF2B5EF4-FFF2-40B4-BE49-F238E27FC236}">
                <a16:creationId xmlns:a16="http://schemas.microsoft.com/office/drawing/2014/main" id="{2CA0D777-CA24-4410-B63E-5C50E645D55E}"/>
              </a:ext>
            </a:extLst>
          </p:cNvPr>
          <p:cNvSpPr>
            <a:spLocks noChangeArrowheads="1"/>
          </p:cNvSpPr>
          <p:nvPr/>
        </p:nvSpPr>
        <p:spPr bwMode="auto">
          <a:xfrm>
            <a:off x="4035426" y="2139950"/>
            <a:ext cx="377825" cy="319088"/>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08" name="Rectangle 100">
            <a:extLst>
              <a:ext uri="{FF2B5EF4-FFF2-40B4-BE49-F238E27FC236}">
                <a16:creationId xmlns:a16="http://schemas.microsoft.com/office/drawing/2014/main" id="{E1D939A5-F00B-474D-900D-529DEBC21442}"/>
              </a:ext>
            </a:extLst>
          </p:cNvPr>
          <p:cNvSpPr>
            <a:spLocks noChangeArrowheads="1"/>
          </p:cNvSpPr>
          <p:nvPr/>
        </p:nvSpPr>
        <p:spPr bwMode="auto">
          <a:xfrm>
            <a:off x="4400551" y="2139950"/>
            <a:ext cx="377825" cy="319088"/>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09" name="Rectangle 101">
            <a:extLst>
              <a:ext uri="{FF2B5EF4-FFF2-40B4-BE49-F238E27FC236}">
                <a16:creationId xmlns:a16="http://schemas.microsoft.com/office/drawing/2014/main" id="{A75F1B59-5415-4F3E-A90F-78EF8C909171}"/>
              </a:ext>
            </a:extLst>
          </p:cNvPr>
          <p:cNvSpPr>
            <a:spLocks noChangeArrowheads="1"/>
          </p:cNvSpPr>
          <p:nvPr/>
        </p:nvSpPr>
        <p:spPr bwMode="auto">
          <a:xfrm>
            <a:off x="4779964" y="2139950"/>
            <a:ext cx="377825" cy="319088"/>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10" name="Rectangle 102">
            <a:extLst>
              <a:ext uri="{FF2B5EF4-FFF2-40B4-BE49-F238E27FC236}">
                <a16:creationId xmlns:a16="http://schemas.microsoft.com/office/drawing/2014/main" id="{03DE9C46-4D22-4449-B429-B18D865FC9E4}"/>
              </a:ext>
            </a:extLst>
          </p:cNvPr>
          <p:cNvSpPr>
            <a:spLocks noChangeArrowheads="1"/>
          </p:cNvSpPr>
          <p:nvPr/>
        </p:nvSpPr>
        <p:spPr bwMode="auto">
          <a:xfrm>
            <a:off x="3271839" y="2459039"/>
            <a:ext cx="377825" cy="319087"/>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11" name="Rectangle 103">
            <a:extLst>
              <a:ext uri="{FF2B5EF4-FFF2-40B4-BE49-F238E27FC236}">
                <a16:creationId xmlns:a16="http://schemas.microsoft.com/office/drawing/2014/main" id="{5FF00464-BFF2-4404-B8F4-564D9805225D}"/>
              </a:ext>
            </a:extLst>
          </p:cNvPr>
          <p:cNvSpPr>
            <a:spLocks noChangeArrowheads="1"/>
          </p:cNvSpPr>
          <p:nvPr/>
        </p:nvSpPr>
        <p:spPr bwMode="auto">
          <a:xfrm>
            <a:off x="3657601" y="2459039"/>
            <a:ext cx="377825" cy="319087"/>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12" name="Rectangle 104">
            <a:extLst>
              <a:ext uri="{FF2B5EF4-FFF2-40B4-BE49-F238E27FC236}">
                <a16:creationId xmlns:a16="http://schemas.microsoft.com/office/drawing/2014/main" id="{6DA84620-B2AF-4A78-AA01-899FA14910DC}"/>
              </a:ext>
            </a:extLst>
          </p:cNvPr>
          <p:cNvSpPr>
            <a:spLocks noChangeArrowheads="1"/>
          </p:cNvSpPr>
          <p:nvPr/>
        </p:nvSpPr>
        <p:spPr bwMode="auto">
          <a:xfrm>
            <a:off x="4032251" y="2459039"/>
            <a:ext cx="377825" cy="319087"/>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13" name="Rectangle 105">
            <a:extLst>
              <a:ext uri="{FF2B5EF4-FFF2-40B4-BE49-F238E27FC236}">
                <a16:creationId xmlns:a16="http://schemas.microsoft.com/office/drawing/2014/main" id="{3353AC3A-7A34-4680-A28E-043DDD546AE6}"/>
              </a:ext>
            </a:extLst>
          </p:cNvPr>
          <p:cNvSpPr>
            <a:spLocks noChangeArrowheads="1"/>
          </p:cNvSpPr>
          <p:nvPr/>
        </p:nvSpPr>
        <p:spPr bwMode="auto">
          <a:xfrm>
            <a:off x="4397376" y="2459039"/>
            <a:ext cx="377825" cy="319087"/>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14" name="Rectangle 106">
            <a:extLst>
              <a:ext uri="{FF2B5EF4-FFF2-40B4-BE49-F238E27FC236}">
                <a16:creationId xmlns:a16="http://schemas.microsoft.com/office/drawing/2014/main" id="{734E3045-5CEB-4D77-AC58-0F86F0BA1A07}"/>
              </a:ext>
            </a:extLst>
          </p:cNvPr>
          <p:cNvSpPr>
            <a:spLocks noChangeArrowheads="1"/>
          </p:cNvSpPr>
          <p:nvPr/>
        </p:nvSpPr>
        <p:spPr bwMode="auto">
          <a:xfrm>
            <a:off x="4776789" y="2459039"/>
            <a:ext cx="377825" cy="319087"/>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15" name="Rectangle 107">
            <a:extLst>
              <a:ext uri="{FF2B5EF4-FFF2-40B4-BE49-F238E27FC236}">
                <a16:creationId xmlns:a16="http://schemas.microsoft.com/office/drawing/2014/main" id="{0545DD14-D776-4EEA-96F9-DDC25C621F78}"/>
              </a:ext>
            </a:extLst>
          </p:cNvPr>
          <p:cNvSpPr>
            <a:spLocks noChangeArrowheads="1"/>
          </p:cNvSpPr>
          <p:nvPr/>
        </p:nvSpPr>
        <p:spPr bwMode="auto">
          <a:xfrm>
            <a:off x="4397376" y="2781300"/>
            <a:ext cx="377825" cy="319088"/>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16" name="Rectangle 108">
            <a:extLst>
              <a:ext uri="{FF2B5EF4-FFF2-40B4-BE49-F238E27FC236}">
                <a16:creationId xmlns:a16="http://schemas.microsoft.com/office/drawing/2014/main" id="{A9C4A623-63BA-4466-B37B-C100C1A6FA1F}"/>
              </a:ext>
            </a:extLst>
          </p:cNvPr>
          <p:cNvSpPr>
            <a:spLocks noChangeArrowheads="1"/>
          </p:cNvSpPr>
          <p:nvPr/>
        </p:nvSpPr>
        <p:spPr bwMode="auto">
          <a:xfrm>
            <a:off x="4776789" y="2781300"/>
            <a:ext cx="377825" cy="319088"/>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17" name="Rectangle 109">
            <a:extLst>
              <a:ext uri="{FF2B5EF4-FFF2-40B4-BE49-F238E27FC236}">
                <a16:creationId xmlns:a16="http://schemas.microsoft.com/office/drawing/2014/main" id="{B17BC700-FC67-4ECA-A402-8289939CC50D}"/>
              </a:ext>
            </a:extLst>
          </p:cNvPr>
          <p:cNvSpPr>
            <a:spLocks noChangeArrowheads="1"/>
          </p:cNvSpPr>
          <p:nvPr/>
        </p:nvSpPr>
        <p:spPr bwMode="auto">
          <a:xfrm>
            <a:off x="4397376" y="3101975"/>
            <a:ext cx="377825" cy="319088"/>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18" name="Rectangle 110">
            <a:extLst>
              <a:ext uri="{FF2B5EF4-FFF2-40B4-BE49-F238E27FC236}">
                <a16:creationId xmlns:a16="http://schemas.microsoft.com/office/drawing/2014/main" id="{4B086B04-C471-4DFA-978C-1117E57A9FC7}"/>
              </a:ext>
            </a:extLst>
          </p:cNvPr>
          <p:cNvSpPr>
            <a:spLocks noChangeArrowheads="1"/>
          </p:cNvSpPr>
          <p:nvPr/>
        </p:nvSpPr>
        <p:spPr bwMode="auto">
          <a:xfrm>
            <a:off x="4776789" y="3101975"/>
            <a:ext cx="377825" cy="319088"/>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19" name="Rectangle 111">
            <a:extLst>
              <a:ext uri="{FF2B5EF4-FFF2-40B4-BE49-F238E27FC236}">
                <a16:creationId xmlns:a16="http://schemas.microsoft.com/office/drawing/2014/main" id="{6EEF4910-5649-4152-B4F3-CC1B31BC1F49}"/>
              </a:ext>
            </a:extLst>
          </p:cNvPr>
          <p:cNvSpPr>
            <a:spLocks noChangeArrowheads="1"/>
          </p:cNvSpPr>
          <p:nvPr/>
        </p:nvSpPr>
        <p:spPr bwMode="auto">
          <a:xfrm>
            <a:off x="4397376" y="3424239"/>
            <a:ext cx="377825" cy="319087"/>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20" name="Rectangle 112">
            <a:extLst>
              <a:ext uri="{FF2B5EF4-FFF2-40B4-BE49-F238E27FC236}">
                <a16:creationId xmlns:a16="http://schemas.microsoft.com/office/drawing/2014/main" id="{1CFF2E13-0B19-4727-9C4D-3463B4081160}"/>
              </a:ext>
            </a:extLst>
          </p:cNvPr>
          <p:cNvSpPr>
            <a:spLocks noChangeArrowheads="1"/>
          </p:cNvSpPr>
          <p:nvPr/>
        </p:nvSpPr>
        <p:spPr bwMode="auto">
          <a:xfrm>
            <a:off x="4776789" y="3424239"/>
            <a:ext cx="377825" cy="319087"/>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21" name="Rectangle 113">
            <a:extLst>
              <a:ext uri="{FF2B5EF4-FFF2-40B4-BE49-F238E27FC236}">
                <a16:creationId xmlns:a16="http://schemas.microsoft.com/office/drawing/2014/main" id="{F71BAB9B-1398-4B95-8571-D5B312ABA017}"/>
              </a:ext>
            </a:extLst>
          </p:cNvPr>
          <p:cNvSpPr>
            <a:spLocks noChangeArrowheads="1"/>
          </p:cNvSpPr>
          <p:nvPr/>
        </p:nvSpPr>
        <p:spPr bwMode="auto">
          <a:xfrm>
            <a:off x="4397376" y="3746500"/>
            <a:ext cx="377825" cy="319088"/>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7522" name="Rectangle 114">
            <a:extLst>
              <a:ext uri="{FF2B5EF4-FFF2-40B4-BE49-F238E27FC236}">
                <a16:creationId xmlns:a16="http://schemas.microsoft.com/office/drawing/2014/main" id="{9925541D-035F-4FA7-A100-C6028DEAD931}"/>
              </a:ext>
            </a:extLst>
          </p:cNvPr>
          <p:cNvSpPr>
            <a:spLocks noChangeArrowheads="1"/>
          </p:cNvSpPr>
          <p:nvPr/>
        </p:nvSpPr>
        <p:spPr bwMode="auto">
          <a:xfrm>
            <a:off x="4776789" y="3746500"/>
            <a:ext cx="377825" cy="319088"/>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Tree>
    <p:extLst>
      <p:ext uri="{BB962C8B-B14F-4D97-AF65-F5344CB8AC3E}">
        <p14:creationId xmlns:p14="http://schemas.microsoft.com/office/powerpoint/2010/main" val="804551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26"/>
                                        </p:tgtEl>
                                        <p:attrNameLst>
                                          <p:attrName>style.visibility</p:attrName>
                                        </p:attrNameLst>
                                      </p:cBhvr>
                                      <p:to>
                                        <p:strVal val="visible"/>
                                      </p:to>
                                    </p:set>
                                    <p:animEffect transition="in" filter="wipe(left)">
                                      <p:cBhvr>
                                        <p:cTn id="12" dur="500"/>
                                        <p:tgtEl>
                                          <p:spTgt spid="174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505"/>
                                        </p:tgtEl>
                                        <p:attrNameLst>
                                          <p:attrName>style.visibility</p:attrName>
                                        </p:attrNameLst>
                                      </p:cBhvr>
                                      <p:to>
                                        <p:strVal val="visible"/>
                                      </p:to>
                                    </p:set>
                                    <p:animEffect transition="in" filter="dissolve">
                                      <p:cBhvr>
                                        <p:cTn id="17" dur="500"/>
                                        <p:tgtEl>
                                          <p:spTgt spid="175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506"/>
                                        </p:tgtEl>
                                        <p:attrNameLst>
                                          <p:attrName>style.visibility</p:attrName>
                                        </p:attrNameLst>
                                      </p:cBhvr>
                                      <p:to>
                                        <p:strVal val="visible"/>
                                      </p:to>
                                    </p:set>
                                    <p:animEffect transition="in" filter="dissolve">
                                      <p:cBhvr>
                                        <p:cTn id="22" dur="500"/>
                                        <p:tgtEl>
                                          <p:spTgt spid="175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507"/>
                                        </p:tgtEl>
                                        <p:attrNameLst>
                                          <p:attrName>style.visibility</p:attrName>
                                        </p:attrNameLst>
                                      </p:cBhvr>
                                      <p:to>
                                        <p:strVal val="visible"/>
                                      </p:to>
                                    </p:set>
                                    <p:animEffect transition="in" filter="dissolve">
                                      <p:cBhvr>
                                        <p:cTn id="27" dur="500"/>
                                        <p:tgtEl>
                                          <p:spTgt spid="175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508"/>
                                        </p:tgtEl>
                                        <p:attrNameLst>
                                          <p:attrName>style.visibility</p:attrName>
                                        </p:attrNameLst>
                                      </p:cBhvr>
                                      <p:to>
                                        <p:strVal val="visible"/>
                                      </p:to>
                                    </p:set>
                                    <p:animEffect transition="in" filter="dissolve">
                                      <p:cBhvr>
                                        <p:cTn id="32" dur="500"/>
                                        <p:tgtEl>
                                          <p:spTgt spid="175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509"/>
                                        </p:tgtEl>
                                        <p:attrNameLst>
                                          <p:attrName>style.visibility</p:attrName>
                                        </p:attrNameLst>
                                      </p:cBhvr>
                                      <p:to>
                                        <p:strVal val="visible"/>
                                      </p:to>
                                    </p:set>
                                    <p:animEffect transition="in" filter="dissolve">
                                      <p:cBhvr>
                                        <p:cTn id="37" dur="500"/>
                                        <p:tgtEl>
                                          <p:spTgt spid="1750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510"/>
                                        </p:tgtEl>
                                        <p:attrNameLst>
                                          <p:attrName>style.visibility</p:attrName>
                                        </p:attrNameLst>
                                      </p:cBhvr>
                                      <p:to>
                                        <p:strVal val="visible"/>
                                      </p:to>
                                    </p:set>
                                    <p:animEffect transition="in" filter="dissolve">
                                      <p:cBhvr>
                                        <p:cTn id="42" dur="500"/>
                                        <p:tgtEl>
                                          <p:spTgt spid="175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511"/>
                                        </p:tgtEl>
                                        <p:attrNameLst>
                                          <p:attrName>style.visibility</p:attrName>
                                        </p:attrNameLst>
                                      </p:cBhvr>
                                      <p:to>
                                        <p:strVal val="visible"/>
                                      </p:to>
                                    </p:set>
                                    <p:animEffect transition="in" filter="dissolve">
                                      <p:cBhvr>
                                        <p:cTn id="47" dur="500"/>
                                        <p:tgtEl>
                                          <p:spTgt spid="175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7512"/>
                                        </p:tgtEl>
                                        <p:attrNameLst>
                                          <p:attrName>style.visibility</p:attrName>
                                        </p:attrNameLst>
                                      </p:cBhvr>
                                      <p:to>
                                        <p:strVal val="visible"/>
                                      </p:to>
                                    </p:set>
                                    <p:animEffect transition="in" filter="dissolve">
                                      <p:cBhvr>
                                        <p:cTn id="52" dur="500"/>
                                        <p:tgtEl>
                                          <p:spTgt spid="175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7513"/>
                                        </p:tgtEl>
                                        <p:attrNameLst>
                                          <p:attrName>style.visibility</p:attrName>
                                        </p:attrNameLst>
                                      </p:cBhvr>
                                      <p:to>
                                        <p:strVal val="visible"/>
                                      </p:to>
                                    </p:set>
                                    <p:animEffect transition="in" filter="dissolve">
                                      <p:cBhvr>
                                        <p:cTn id="57" dur="500"/>
                                        <p:tgtEl>
                                          <p:spTgt spid="175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7514"/>
                                        </p:tgtEl>
                                        <p:attrNameLst>
                                          <p:attrName>style.visibility</p:attrName>
                                        </p:attrNameLst>
                                      </p:cBhvr>
                                      <p:to>
                                        <p:strVal val="visible"/>
                                      </p:to>
                                    </p:set>
                                    <p:animEffect transition="in" filter="dissolve">
                                      <p:cBhvr>
                                        <p:cTn id="62" dur="500"/>
                                        <p:tgtEl>
                                          <p:spTgt spid="1751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7515"/>
                                        </p:tgtEl>
                                        <p:attrNameLst>
                                          <p:attrName>style.visibility</p:attrName>
                                        </p:attrNameLst>
                                      </p:cBhvr>
                                      <p:to>
                                        <p:strVal val="visible"/>
                                      </p:to>
                                    </p:set>
                                    <p:animEffect transition="in" filter="dissolve">
                                      <p:cBhvr>
                                        <p:cTn id="67" dur="500"/>
                                        <p:tgtEl>
                                          <p:spTgt spid="175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7516"/>
                                        </p:tgtEl>
                                        <p:attrNameLst>
                                          <p:attrName>style.visibility</p:attrName>
                                        </p:attrNameLst>
                                      </p:cBhvr>
                                      <p:to>
                                        <p:strVal val="visible"/>
                                      </p:to>
                                    </p:set>
                                    <p:animEffect transition="in" filter="dissolve">
                                      <p:cBhvr>
                                        <p:cTn id="72" dur="500"/>
                                        <p:tgtEl>
                                          <p:spTgt spid="1751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7517"/>
                                        </p:tgtEl>
                                        <p:attrNameLst>
                                          <p:attrName>style.visibility</p:attrName>
                                        </p:attrNameLst>
                                      </p:cBhvr>
                                      <p:to>
                                        <p:strVal val="visible"/>
                                      </p:to>
                                    </p:set>
                                    <p:animEffect transition="in" filter="dissolve">
                                      <p:cBhvr>
                                        <p:cTn id="77" dur="500"/>
                                        <p:tgtEl>
                                          <p:spTgt spid="1751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7518"/>
                                        </p:tgtEl>
                                        <p:attrNameLst>
                                          <p:attrName>style.visibility</p:attrName>
                                        </p:attrNameLst>
                                      </p:cBhvr>
                                      <p:to>
                                        <p:strVal val="visible"/>
                                      </p:to>
                                    </p:set>
                                    <p:animEffect transition="in" filter="dissolve">
                                      <p:cBhvr>
                                        <p:cTn id="82" dur="500"/>
                                        <p:tgtEl>
                                          <p:spTgt spid="1751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7519"/>
                                        </p:tgtEl>
                                        <p:attrNameLst>
                                          <p:attrName>style.visibility</p:attrName>
                                        </p:attrNameLst>
                                      </p:cBhvr>
                                      <p:to>
                                        <p:strVal val="visible"/>
                                      </p:to>
                                    </p:set>
                                    <p:animEffect transition="in" filter="dissolve">
                                      <p:cBhvr>
                                        <p:cTn id="87" dur="500"/>
                                        <p:tgtEl>
                                          <p:spTgt spid="1751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7520"/>
                                        </p:tgtEl>
                                        <p:attrNameLst>
                                          <p:attrName>style.visibility</p:attrName>
                                        </p:attrNameLst>
                                      </p:cBhvr>
                                      <p:to>
                                        <p:strVal val="visible"/>
                                      </p:to>
                                    </p:set>
                                    <p:animEffect transition="in" filter="dissolve">
                                      <p:cBhvr>
                                        <p:cTn id="92" dur="500"/>
                                        <p:tgtEl>
                                          <p:spTgt spid="1752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7521"/>
                                        </p:tgtEl>
                                        <p:attrNameLst>
                                          <p:attrName>style.visibility</p:attrName>
                                        </p:attrNameLst>
                                      </p:cBhvr>
                                      <p:to>
                                        <p:strVal val="visible"/>
                                      </p:to>
                                    </p:set>
                                    <p:animEffect transition="in" filter="dissolve">
                                      <p:cBhvr>
                                        <p:cTn id="97" dur="500"/>
                                        <p:tgtEl>
                                          <p:spTgt spid="1752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7522"/>
                                        </p:tgtEl>
                                        <p:attrNameLst>
                                          <p:attrName>style.visibility</p:attrName>
                                        </p:attrNameLst>
                                      </p:cBhvr>
                                      <p:to>
                                        <p:strVal val="visible"/>
                                      </p:to>
                                    </p:set>
                                    <p:animEffect transition="in" filter="dissolve">
                                      <p:cBhvr>
                                        <p:cTn id="102" dur="500"/>
                                        <p:tgtEl>
                                          <p:spTgt spid="1752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7425"/>
                                        </p:tgtEl>
                                        <p:attrNameLst>
                                          <p:attrName>style.visibility</p:attrName>
                                        </p:attrNameLst>
                                      </p:cBhvr>
                                      <p:to>
                                        <p:strVal val="visible"/>
                                      </p:to>
                                    </p:set>
                                    <p:animEffect transition="in" filter="wipe(left)">
                                      <p:cBhvr>
                                        <p:cTn id="107" dur="500"/>
                                        <p:tgtEl>
                                          <p:spTgt spid="17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5" grpId="0" animBg="1"/>
      <p:bldP spid="17426" grpId="0" animBg="1"/>
      <p:bldP spid="17505" grpId="0" animBg="1"/>
      <p:bldP spid="17506" grpId="0" animBg="1"/>
      <p:bldP spid="17507" grpId="0" animBg="1"/>
      <p:bldP spid="17508" grpId="0" animBg="1"/>
      <p:bldP spid="17509" grpId="0" animBg="1"/>
      <p:bldP spid="17510" grpId="0" animBg="1"/>
      <p:bldP spid="17511" grpId="0" animBg="1"/>
      <p:bldP spid="17512" grpId="0" animBg="1"/>
      <p:bldP spid="17513" grpId="0" animBg="1"/>
      <p:bldP spid="17514" grpId="0" animBg="1"/>
      <p:bldP spid="17515" grpId="0" animBg="1"/>
      <p:bldP spid="17516" grpId="0" animBg="1"/>
      <p:bldP spid="17517" grpId="0" animBg="1"/>
      <p:bldP spid="17518" grpId="0" animBg="1"/>
      <p:bldP spid="17519" grpId="0" animBg="1"/>
      <p:bldP spid="17520" grpId="0" animBg="1"/>
      <p:bldP spid="17521" grpId="0" animBg="1"/>
      <p:bldP spid="175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6F3B3E63-FA79-401A-8FAA-CF069B48A228}"/>
              </a:ext>
            </a:extLst>
          </p:cNvPr>
          <p:cNvGrpSpPr>
            <a:grpSpLocks/>
          </p:cNvGrpSpPr>
          <p:nvPr/>
        </p:nvGrpSpPr>
        <p:grpSpPr bwMode="auto">
          <a:xfrm>
            <a:off x="1706563" y="222250"/>
            <a:ext cx="7269162" cy="6446838"/>
            <a:chOff x="591" y="130"/>
            <a:chExt cx="4579" cy="4061"/>
          </a:xfrm>
        </p:grpSpPr>
        <p:pic>
          <p:nvPicPr>
            <p:cNvPr id="9280" name="Picture 3">
              <a:extLst>
                <a:ext uri="{FF2B5EF4-FFF2-40B4-BE49-F238E27FC236}">
                  <a16:creationId xmlns:a16="http://schemas.microsoft.com/office/drawing/2014/main" id="{F3878D95-CF8B-45F1-AC95-53FA9D0CD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 y="130"/>
              <a:ext cx="4579" cy="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1" name="Rectangle 4">
              <a:extLst>
                <a:ext uri="{FF2B5EF4-FFF2-40B4-BE49-F238E27FC236}">
                  <a16:creationId xmlns:a16="http://schemas.microsoft.com/office/drawing/2014/main" id="{22FAAC2C-F04A-4BCA-B135-A9183CD5C7C3}"/>
                </a:ext>
              </a:extLst>
            </p:cNvPr>
            <p:cNvSpPr>
              <a:spLocks noChangeArrowheads="1"/>
            </p:cNvSpPr>
            <p:nvPr/>
          </p:nvSpPr>
          <p:spPr bwMode="auto">
            <a:xfrm>
              <a:off x="622" y="146"/>
              <a:ext cx="4507" cy="4014"/>
            </a:xfrm>
            <a:prstGeom prst="rect">
              <a:avLst/>
            </a:prstGeom>
            <a:noFill/>
            <a:ln w="317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sp>
        <p:nvSpPr>
          <p:cNvPr id="9220" name="Rectangle 8">
            <a:extLst>
              <a:ext uri="{FF2B5EF4-FFF2-40B4-BE49-F238E27FC236}">
                <a16:creationId xmlns:a16="http://schemas.microsoft.com/office/drawing/2014/main" id="{BF23EB9B-A318-4B1B-B1D2-209BEF5DEC1A}"/>
              </a:ext>
            </a:extLst>
          </p:cNvPr>
          <p:cNvSpPr>
            <a:spLocks noChangeArrowheads="1"/>
          </p:cNvSpPr>
          <p:nvPr/>
        </p:nvSpPr>
        <p:spPr bwMode="auto">
          <a:xfrm>
            <a:off x="2497139" y="2481263"/>
            <a:ext cx="3017837" cy="1916112"/>
          </a:xfrm>
          <a:prstGeom prst="rect">
            <a:avLst/>
          </a:prstGeom>
          <a:solidFill>
            <a:srgbClr val="33CC33">
              <a:alpha val="50195"/>
            </a:srgb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8441" name="Text Box 9">
            <a:extLst>
              <a:ext uri="{FF2B5EF4-FFF2-40B4-BE49-F238E27FC236}">
                <a16:creationId xmlns:a16="http://schemas.microsoft.com/office/drawing/2014/main" id="{FAED0DB6-5FE1-4BA9-A55B-6BDA09E173E5}"/>
              </a:ext>
            </a:extLst>
          </p:cNvPr>
          <p:cNvSpPr txBox="1">
            <a:spLocks noChangeArrowheads="1"/>
          </p:cNvSpPr>
          <p:nvPr/>
        </p:nvSpPr>
        <p:spPr bwMode="auto">
          <a:xfrm>
            <a:off x="2622551" y="5086350"/>
            <a:ext cx="459292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t>The area of this shape is 48cm</a:t>
            </a:r>
            <a:r>
              <a:rPr lang="en-GB" altLang="en-US" sz="2400" baseline="50000" dirty="0"/>
              <a:t>2</a:t>
            </a:r>
            <a:r>
              <a:rPr lang="en-GB" altLang="en-US" sz="2400" dirty="0"/>
              <a:t>.</a:t>
            </a:r>
          </a:p>
        </p:txBody>
      </p:sp>
      <p:grpSp>
        <p:nvGrpSpPr>
          <p:cNvPr id="4" name="Group 59">
            <a:extLst>
              <a:ext uri="{FF2B5EF4-FFF2-40B4-BE49-F238E27FC236}">
                <a16:creationId xmlns:a16="http://schemas.microsoft.com/office/drawing/2014/main" id="{8CC900DC-6BAC-4905-8A89-934FB0B78646}"/>
              </a:ext>
            </a:extLst>
          </p:cNvPr>
          <p:cNvGrpSpPr>
            <a:grpSpLocks/>
          </p:cNvGrpSpPr>
          <p:nvPr/>
        </p:nvGrpSpPr>
        <p:grpSpPr bwMode="auto">
          <a:xfrm>
            <a:off x="2495551" y="2476500"/>
            <a:ext cx="3027363" cy="319088"/>
            <a:chOff x="612" y="1560"/>
            <a:chExt cx="1907" cy="201"/>
          </a:xfrm>
        </p:grpSpPr>
        <p:sp>
          <p:nvSpPr>
            <p:cNvPr id="9270" name="Rectangle 11">
              <a:extLst>
                <a:ext uri="{FF2B5EF4-FFF2-40B4-BE49-F238E27FC236}">
                  <a16:creationId xmlns:a16="http://schemas.microsoft.com/office/drawing/2014/main" id="{6132556F-D39C-464B-9DFD-E82030A9CDB3}"/>
                </a:ext>
              </a:extLst>
            </p:cNvPr>
            <p:cNvSpPr>
              <a:spLocks noChangeArrowheads="1"/>
            </p:cNvSpPr>
            <p:nvPr/>
          </p:nvSpPr>
          <p:spPr bwMode="auto">
            <a:xfrm>
              <a:off x="612" y="1560"/>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71" name="Rectangle 12">
              <a:extLst>
                <a:ext uri="{FF2B5EF4-FFF2-40B4-BE49-F238E27FC236}">
                  <a16:creationId xmlns:a16="http://schemas.microsoft.com/office/drawing/2014/main" id="{5E267ECE-9CB7-41F2-BA33-9B45900B62B8}"/>
                </a:ext>
              </a:extLst>
            </p:cNvPr>
            <p:cNvSpPr>
              <a:spLocks noChangeArrowheads="1"/>
            </p:cNvSpPr>
            <p:nvPr/>
          </p:nvSpPr>
          <p:spPr bwMode="auto">
            <a:xfrm>
              <a:off x="857" y="1560"/>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72" name="Rectangle 13">
              <a:extLst>
                <a:ext uri="{FF2B5EF4-FFF2-40B4-BE49-F238E27FC236}">
                  <a16:creationId xmlns:a16="http://schemas.microsoft.com/office/drawing/2014/main" id="{325826DD-3AF3-4866-88B8-D135E4F991EC}"/>
                </a:ext>
              </a:extLst>
            </p:cNvPr>
            <p:cNvSpPr>
              <a:spLocks noChangeArrowheads="1"/>
            </p:cNvSpPr>
            <p:nvPr/>
          </p:nvSpPr>
          <p:spPr bwMode="auto">
            <a:xfrm>
              <a:off x="1093" y="1560"/>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73" name="Rectangle 14">
              <a:extLst>
                <a:ext uri="{FF2B5EF4-FFF2-40B4-BE49-F238E27FC236}">
                  <a16:creationId xmlns:a16="http://schemas.microsoft.com/office/drawing/2014/main" id="{2807288C-7C28-4D55-B9B6-2158601E6D7F}"/>
                </a:ext>
              </a:extLst>
            </p:cNvPr>
            <p:cNvSpPr>
              <a:spLocks noChangeArrowheads="1"/>
            </p:cNvSpPr>
            <p:nvPr/>
          </p:nvSpPr>
          <p:spPr bwMode="auto">
            <a:xfrm>
              <a:off x="1323" y="1560"/>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74" name="Rectangle 15">
              <a:extLst>
                <a:ext uri="{FF2B5EF4-FFF2-40B4-BE49-F238E27FC236}">
                  <a16:creationId xmlns:a16="http://schemas.microsoft.com/office/drawing/2014/main" id="{D73948BC-528A-4484-A311-88E187CC6BCE}"/>
                </a:ext>
              </a:extLst>
            </p:cNvPr>
            <p:cNvSpPr>
              <a:spLocks noChangeArrowheads="1"/>
            </p:cNvSpPr>
            <p:nvPr/>
          </p:nvSpPr>
          <p:spPr bwMode="auto">
            <a:xfrm>
              <a:off x="1562" y="1560"/>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75" name="Rectangle 16">
              <a:extLst>
                <a:ext uri="{FF2B5EF4-FFF2-40B4-BE49-F238E27FC236}">
                  <a16:creationId xmlns:a16="http://schemas.microsoft.com/office/drawing/2014/main" id="{B4B8DF15-B429-4284-9401-C08EDCDD18F0}"/>
                </a:ext>
              </a:extLst>
            </p:cNvPr>
            <p:cNvSpPr>
              <a:spLocks noChangeArrowheads="1"/>
            </p:cNvSpPr>
            <p:nvPr/>
          </p:nvSpPr>
          <p:spPr bwMode="auto">
            <a:xfrm>
              <a:off x="1799" y="1560"/>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76" name="Rectangle 17">
              <a:extLst>
                <a:ext uri="{FF2B5EF4-FFF2-40B4-BE49-F238E27FC236}">
                  <a16:creationId xmlns:a16="http://schemas.microsoft.com/office/drawing/2014/main" id="{D4CD2A58-8D76-485C-B607-F988D0D701B4}"/>
                </a:ext>
              </a:extLst>
            </p:cNvPr>
            <p:cNvSpPr>
              <a:spLocks noChangeArrowheads="1"/>
            </p:cNvSpPr>
            <p:nvPr/>
          </p:nvSpPr>
          <p:spPr bwMode="auto">
            <a:xfrm>
              <a:off x="2044" y="1560"/>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77" name="Rectangle 18">
              <a:extLst>
                <a:ext uri="{FF2B5EF4-FFF2-40B4-BE49-F238E27FC236}">
                  <a16:creationId xmlns:a16="http://schemas.microsoft.com/office/drawing/2014/main" id="{3D46E0CB-1327-44F5-8EF8-26D459056EA2}"/>
                </a:ext>
              </a:extLst>
            </p:cNvPr>
            <p:cNvSpPr>
              <a:spLocks noChangeArrowheads="1"/>
            </p:cNvSpPr>
            <p:nvPr/>
          </p:nvSpPr>
          <p:spPr bwMode="auto">
            <a:xfrm>
              <a:off x="2281" y="1560"/>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grpSp>
        <p:nvGrpSpPr>
          <p:cNvPr id="5" name="Group 60">
            <a:extLst>
              <a:ext uri="{FF2B5EF4-FFF2-40B4-BE49-F238E27FC236}">
                <a16:creationId xmlns:a16="http://schemas.microsoft.com/office/drawing/2014/main" id="{C47E5146-A8FE-4CC8-A861-A7EC47EBCECD}"/>
              </a:ext>
            </a:extLst>
          </p:cNvPr>
          <p:cNvGrpSpPr>
            <a:grpSpLocks/>
          </p:cNvGrpSpPr>
          <p:nvPr/>
        </p:nvGrpSpPr>
        <p:grpSpPr bwMode="auto">
          <a:xfrm>
            <a:off x="2495551" y="2795589"/>
            <a:ext cx="3027363" cy="319087"/>
            <a:chOff x="612" y="1761"/>
            <a:chExt cx="1907" cy="201"/>
          </a:xfrm>
        </p:grpSpPr>
        <p:sp>
          <p:nvSpPr>
            <p:cNvPr id="9262" name="Rectangle 19">
              <a:extLst>
                <a:ext uri="{FF2B5EF4-FFF2-40B4-BE49-F238E27FC236}">
                  <a16:creationId xmlns:a16="http://schemas.microsoft.com/office/drawing/2014/main" id="{F152E633-42AA-492F-969F-E2A2D669401C}"/>
                </a:ext>
              </a:extLst>
            </p:cNvPr>
            <p:cNvSpPr>
              <a:spLocks noChangeArrowheads="1"/>
            </p:cNvSpPr>
            <p:nvPr/>
          </p:nvSpPr>
          <p:spPr bwMode="auto">
            <a:xfrm>
              <a:off x="612" y="1761"/>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3" name="Rectangle 20">
              <a:extLst>
                <a:ext uri="{FF2B5EF4-FFF2-40B4-BE49-F238E27FC236}">
                  <a16:creationId xmlns:a16="http://schemas.microsoft.com/office/drawing/2014/main" id="{5DAA04CF-10F6-4707-8964-58F9271C351F}"/>
                </a:ext>
              </a:extLst>
            </p:cNvPr>
            <p:cNvSpPr>
              <a:spLocks noChangeArrowheads="1"/>
            </p:cNvSpPr>
            <p:nvPr/>
          </p:nvSpPr>
          <p:spPr bwMode="auto">
            <a:xfrm>
              <a:off x="855" y="1761"/>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4" name="Rectangle 21">
              <a:extLst>
                <a:ext uri="{FF2B5EF4-FFF2-40B4-BE49-F238E27FC236}">
                  <a16:creationId xmlns:a16="http://schemas.microsoft.com/office/drawing/2014/main" id="{805B03B2-8324-4028-9D8A-6BC6C91CCF84}"/>
                </a:ext>
              </a:extLst>
            </p:cNvPr>
            <p:cNvSpPr>
              <a:spLocks noChangeArrowheads="1"/>
            </p:cNvSpPr>
            <p:nvPr/>
          </p:nvSpPr>
          <p:spPr bwMode="auto">
            <a:xfrm>
              <a:off x="1091" y="1761"/>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5" name="Rectangle 22">
              <a:extLst>
                <a:ext uri="{FF2B5EF4-FFF2-40B4-BE49-F238E27FC236}">
                  <a16:creationId xmlns:a16="http://schemas.microsoft.com/office/drawing/2014/main" id="{C040F150-9F30-487F-A09F-B3069312BE1A}"/>
                </a:ext>
              </a:extLst>
            </p:cNvPr>
            <p:cNvSpPr>
              <a:spLocks noChangeArrowheads="1"/>
            </p:cNvSpPr>
            <p:nvPr/>
          </p:nvSpPr>
          <p:spPr bwMode="auto">
            <a:xfrm>
              <a:off x="1321" y="1761"/>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6" name="Rectangle 23">
              <a:extLst>
                <a:ext uri="{FF2B5EF4-FFF2-40B4-BE49-F238E27FC236}">
                  <a16:creationId xmlns:a16="http://schemas.microsoft.com/office/drawing/2014/main" id="{8726C5A4-0307-4CE6-B7BF-A293456BF53C}"/>
                </a:ext>
              </a:extLst>
            </p:cNvPr>
            <p:cNvSpPr>
              <a:spLocks noChangeArrowheads="1"/>
            </p:cNvSpPr>
            <p:nvPr/>
          </p:nvSpPr>
          <p:spPr bwMode="auto">
            <a:xfrm>
              <a:off x="1560" y="1761"/>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7" name="Rectangle 24">
              <a:extLst>
                <a:ext uri="{FF2B5EF4-FFF2-40B4-BE49-F238E27FC236}">
                  <a16:creationId xmlns:a16="http://schemas.microsoft.com/office/drawing/2014/main" id="{7FFD5CF5-01B4-4AAE-A521-B091A12AA868}"/>
                </a:ext>
              </a:extLst>
            </p:cNvPr>
            <p:cNvSpPr>
              <a:spLocks noChangeArrowheads="1"/>
            </p:cNvSpPr>
            <p:nvPr/>
          </p:nvSpPr>
          <p:spPr bwMode="auto">
            <a:xfrm>
              <a:off x="1799" y="1761"/>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8" name="Rectangle 25">
              <a:extLst>
                <a:ext uri="{FF2B5EF4-FFF2-40B4-BE49-F238E27FC236}">
                  <a16:creationId xmlns:a16="http://schemas.microsoft.com/office/drawing/2014/main" id="{9FA34273-EDCE-408C-89C0-561C01A659DE}"/>
                </a:ext>
              </a:extLst>
            </p:cNvPr>
            <p:cNvSpPr>
              <a:spLocks noChangeArrowheads="1"/>
            </p:cNvSpPr>
            <p:nvPr/>
          </p:nvSpPr>
          <p:spPr bwMode="auto">
            <a:xfrm>
              <a:off x="2042" y="1761"/>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9" name="Rectangle 26">
              <a:extLst>
                <a:ext uri="{FF2B5EF4-FFF2-40B4-BE49-F238E27FC236}">
                  <a16:creationId xmlns:a16="http://schemas.microsoft.com/office/drawing/2014/main" id="{99908B80-961C-435E-AA87-E6F4BDF9F3DA}"/>
                </a:ext>
              </a:extLst>
            </p:cNvPr>
            <p:cNvSpPr>
              <a:spLocks noChangeArrowheads="1"/>
            </p:cNvSpPr>
            <p:nvPr/>
          </p:nvSpPr>
          <p:spPr bwMode="auto">
            <a:xfrm>
              <a:off x="2281" y="1761"/>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grpSp>
        <p:nvGrpSpPr>
          <p:cNvPr id="6" name="Group 61">
            <a:extLst>
              <a:ext uri="{FF2B5EF4-FFF2-40B4-BE49-F238E27FC236}">
                <a16:creationId xmlns:a16="http://schemas.microsoft.com/office/drawing/2014/main" id="{FD79036C-B006-4533-9706-3E72C2B8C28B}"/>
              </a:ext>
            </a:extLst>
          </p:cNvPr>
          <p:cNvGrpSpPr>
            <a:grpSpLocks/>
          </p:cNvGrpSpPr>
          <p:nvPr/>
        </p:nvGrpSpPr>
        <p:grpSpPr bwMode="auto">
          <a:xfrm>
            <a:off x="2495551" y="3117850"/>
            <a:ext cx="3027363" cy="319088"/>
            <a:chOff x="612" y="1964"/>
            <a:chExt cx="1907" cy="201"/>
          </a:xfrm>
        </p:grpSpPr>
        <p:sp>
          <p:nvSpPr>
            <p:cNvPr id="9254" name="Rectangle 27">
              <a:extLst>
                <a:ext uri="{FF2B5EF4-FFF2-40B4-BE49-F238E27FC236}">
                  <a16:creationId xmlns:a16="http://schemas.microsoft.com/office/drawing/2014/main" id="{BB847D7A-8ACB-45A8-A33F-387DE33D97EA}"/>
                </a:ext>
              </a:extLst>
            </p:cNvPr>
            <p:cNvSpPr>
              <a:spLocks noChangeArrowheads="1"/>
            </p:cNvSpPr>
            <p:nvPr/>
          </p:nvSpPr>
          <p:spPr bwMode="auto">
            <a:xfrm>
              <a:off x="612" y="1964"/>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5" name="Rectangle 28">
              <a:extLst>
                <a:ext uri="{FF2B5EF4-FFF2-40B4-BE49-F238E27FC236}">
                  <a16:creationId xmlns:a16="http://schemas.microsoft.com/office/drawing/2014/main" id="{432F3B43-8F40-4B03-ACA9-38D6FBF6D3D6}"/>
                </a:ext>
              </a:extLst>
            </p:cNvPr>
            <p:cNvSpPr>
              <a:spLocks noChangeArrowheads="1"/>
            </p:cNvSpPr>
            <p:nvPr/>
          </p:nvSpPr>
          <p:spPr bwMode="auto">
            <a:xfrm>
              <a:off x="855" y="1964"/>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6" name="Rectangle 29">
              <a:extLst>
                <a:ext uri="{FF2B5EF4-FFF2-40B4-BE49-F238E27FC236}">
                  <a16:creationId xmlns:a16="http://schemas.microsoft.com/office/drawing/2014/main" id="{43D2C576-90B7-45DE-994D-26F4DF6862E0}"/>
                </a:ext>
              </a:extLst>
            </p:cNvPr>
            <p:cNvSpPr>
              <a:spLocks noChangeArrowheads="1"/>
            </p:cNvSpPr>
            <p:nvPr/>
          </p:nvSpPr>
          <p:spPr bwMode="auto">
            <a:xfrm>
              <a:off x="1091" y="1964"/>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7" name="Rectangle 30">
              <a:extLst>
                <a:ext uri="{FF2B5EF4-FFF2-40B4-BE49-F238E27FC236}">
                  <a16:creationId xmlns:a16="http://schemas.microsoft.com/office/drawing/2014/main" id="{E0EB3F36-6529-4DE9-9453-5DD071B78C41}"/>
                </a:ext>
              </a:extLst>
            </p:cNvPr>
            <p:cNvSpPr>
              <a:spLocks noChangeArrowheads="1"/>
            </p:cNvSpPr>
            <p:nvPr/>
          </p:nvSpPr>
          <p:spPr bwMode="auto">
            <a:xfrm>
              <a:off x="1321" y="1964"/>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8" name="Rectangle 31">
              <a:extLst>
                <a:ext uri="{FF2B5EF4-FFF2-40B4-BE49-F238E27FC236}">
                  <a16:creationId xmlns:a16="http://schemas.microsoft.com/office/drawing/2014/main" id="{C366303A-6A09-40E0-A3D7-4A1F1298D91B}"/>
                </a:ext>
              </a:extLst>
            </p:cNvPr>
            <p:cNvSpPr>
              <a:spLocks noChangeArrowheads="1"/>
            </p:cNvSpPr>
            <p:nvPr/>
          </p:nvSpPr>
          <p:spPr bwMode="auto">
            <a:xfrm>
              <a:off x="1560" y="1964"/>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9" name="Rectangle 32">
              <a:extLst>
                <a:ext uri="{FF2B5EF4-FFF2-40B4-BE49-F238E27FC236}">
                  <a16:creationId xmlns:a16="http://schemas.microsoft.com/office/drawing/2014/main" id="{A8B4C642-4281-46D5-B0C7-760D9F27D30F}"/>
                </a:ext>
              </a:extLst>
            </p:cNvPr>
            <p:cNvSpPr>
              <a:spLocks noChangeArrowheads="1"/>
            </p:cNvSpPr>
            <p:nvPr/>
          </p:nvSpPr>
          <p:spPr bwMode="auto">
            <a:xfrm>
              <a:off x="1799" y="1964"/>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0" name="Rectangle 33">
              <a:extLst>
                <a:ext uri="{FF2B5EF4-FFF2-40B4-BE49-F238E27FC236}">
                  <a16:creationId xmlns:a16="http://schemas.microsoft.com/office/drawing/2014/main" id="{1935907A-5A0F-4545-A377-8DECC69B2614}"/>
                </a:ext>
              </a:extLst>
            </p:cNvPr>
            <p:cNvSpPr>
              <a:spLocks noChangeArrowheads="1"/>
            </p:cNvSpPr>
            <p:nvPr/>
          </p:nvSpPr>
          <p:spPr bwMode="auto">
            <a:xfrm>
              <a:off x="2042" y="1964"/>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61" name="Rectangle 34">
              <a:extLst>
                <a:ext uri="{FF2B5EF4-FFF2-40B4-BE49-F238E27FC236}">
                  <a16:creationId xmlns:a16="http://schemas.microsoft.com/office/drawing/2014/main" id="{8FDC36F4-2D99-4CB4-9F8C-61C860002406}"/>
                </a:ext>
              </a:extLst>
            </p:cNvPr>
            <p:cNvSpPr>
              <a:spLocks noChangeArrowheads="1"/>
            </p:cNvSpPr>
            <p:nvPr/>
          </p:nvSpPr>
          <p:spPr bwMode="auto">
            <a:xfrm>
              <a:off x="2281" y="1964"/>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grpSp>
        <p:nvGrpSpPr>
          <p:cNvPr id="7" name="Group 62">
            <a:extLst>
              <a:ext uri="{FF2B5EF4-FFF2-40B4-BE49-F238E27FC236}">
                <a16:creationId xmlns:a16="http://schemas.microsoft.com/office/drawing/2014/main" id="{985DA424-9A35-4734-9406-8EFB1BB2CD0D}"/>
              </a:ext>
            </a:extLst>
          </p:cNvPr>
          <p:cNvGrpSpPr>
            <a:grpSpLocks/>
          </p:cNvGrpSpPr>
          <p:nvPr/>
        </p:nvGrpSpPr>
        <p:grpSpPr bwMode="auto">
          <a:xfrm>
            <a:off x="2495551" y="3438525"/>
            <a:ext cx="3027363" cy="319088"/>
            <a:chOff x="612" y="2166"/>
            <a:chExt cx="1907" cy="201"/>
          </a:xfrm>
        </p:grpSpPr>
        <p:sp>
          <p:nvSpPr>
            <p:cNvPr id="9246" name="Rectangle 35">
              <a:extLst>
                <a:ext uri="{FF2B5EF4-FFF2-40B4-BE49-F238E27FC236}">
                  <a16:creationId xmlns:a16="http://schemas.microsoft.com/office/drawing/2014/main" id="{F3B538A4-F4B6-40C8-AFF4-9434B111DC27}"/>
                </a:ext>
              </a:extLst>
            </p:cNvPr>
            <p:cNvSpPr>
              <a:spLocks noChangeArrowheads="1"/>
            </p:cNvSpPr>
            <p:nvPr/>
          </p:nvSpPr>
          <p:spPr bwMode="auto">
            <a:xfrm>
              <a:off x="612" y="2166"/>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7" name="Rectangle 36">
              <a:extLst>
                <a:ext uri="{FF2B5EF4-FFF2-40B4-BE49-F238E27FC236}">
                  <a16:creationId xmlns:a16="http://schemas.microsoft.com/office/drawing/2014/main" id="{647104B0-5FA1-4B24-82DB-1414A1AD9459}"/>
                </a:ext>
              </a:extLst>
            </p:cNvPr>
            <p:cNvSpPr>
              <a:spLocks noChangeArrowheads="1"/>
            </p:cNvSpPr>
            <p:nvPr/>
          </p:nvSpPr>
          <p:spPr bwMode="auto">
            <a:xfrm>
              <a:off x="855" y="2166"/>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8" name="Rectangle 37">
              <a:extLst>
                <a:ext uri="{FF2B5EF4-FFF2-40B4-BE49-F238E27FC236}">
                  <a16:creationId xmlns:a16="http://schemas.microsoft.com/office/drawing/2014/main" id="{C1EA735F-3959-432D-AD43-9B24EB27F2C5}"/>
                </a:ext>
              </a:extLst>
            </p:cNvPr>
            <p:cNvSpPr>
              <a:spLocks noChangeArrowheads="1"/>
            </p:cNvSpPr>
            <p:nvPr/>
          </p:nvSpPr>
          <p:spPr bwMode="auto">
            <a:xfrm>
              <a:off x="1091" y="2166"/>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9" name="Rectangle 38">
              <a:extLst>
                <a:ext uri="{FF2B5EF4-FFF2-40B4-BE49-F238E27FC236}">
                  <a16:creationId xmlns:a16="http://schemas.microsoft.com/office/drawing/2014/main" id="{C4FDA8C5-ACE2-46CC-8DD7-6B31EE0A2527}"/>
                </a:ext>
              </a:extLst>
            </p:cNvPr>
            <p:cNvSpPr>
              <a:spLocks noChangeArrowheads="1"/>
            </p:cNvSpPr>
            <p:nvPr/>
          </p:nvSpPr>
          <p:spPr bwMode="auto">
            <a:xfrm>
              <a:off x="1321" y="2166"/>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0" name="Rectangle 39">
              <a:extLst>
                <a:ext uri="{FF2B5EF4-FFF2-40B4-BE49-F238E27FC236}">
                  <a16:creationId xmlns:a16="http://schemas.microsoft.com/office/drawing/2014/main" id="{CC4B4F16-B268-4201-82AC-766DFD3246D2}"/>
                </a:ext>
              </a:extLst>
            </p:cNvPr>
            <p:cNvSpPr>
              <a:spLocks noChangeArrowheads="1"/>
            </p:cNvSpPr>
            <p:nvPr/>
          </p:nvSpPr>
          <p:spPr bwMode="auto">
            <a:xfrm>
              <a:off x="1560" y="2166"/>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1" name="Rectangle 40">
              <a:extLst>
                <a:ext uri="{FF2B5EF4-FFF2-40B4-BE49-F238E27FC236}">
                  <a16:creationId xmlns:a16="http://schemas.microsoft.com/office/drawing/2014/main" id="{8FA8E0C0-DB10-4CB6-A216-A19F29E8B88E}"/>
                </a:ext>
              </a:extLst>
            </p:cNvPr>
            <p:cNvSpPr>
              <a:spLocks noChangeArrowheads="1"/>
            </p:cNvSpPr>
            <p:nvPr/>
          </p:nvSpPr>
          <p:spPr bwMode="auto">
            <a:xfrm>
              <a:off x="1799" y="2166"/>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2" name="Rectangle 41">
              <a:extLst>
                <a:ext uri="{FF2B5EF4-FFF2-40B4-BE49-F238E27FC236}">
                  <a16:creationId xmlns:a16="http://schemas.microsoft.com/office/drawing/2014/main" id="{1D5E84EC-E4D3-4DB3-934F-DC2E470AC10C}"/>
                </a:ext>
              </a:extLst>
            </p:cNvPr>
            <p:cNvSpPr>
              <a:spLocks noChangeArrowheads="1"/>
            </p:cNvSpPr>
            <p:nvPr/>
          </p:nvSpPr>
          <p:spPr bwMode="auto">
            <a:xfrm>
              <a:off x="2042" y="2166"/>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53" name="Rectangle 42">
              <a:extLst>
                <a:ext uri="{FF2B5EF4-FFF2-40B4-BE49-F238E27FC236}">
                  <a16:creationId xmlns:a16="http://schemas.microsoft.com/office/drawing/2014/main" id="{B837F78D-EE24-4465-93DB-E5BC8430B35C}"/>
                </a:ext>
              </a:extLst>
            </p:cNvPr>
            <p:cNvSpPr>
              <a:spLocks noChangeArrowheads="1"/>
            </p:cNvSpPr>
            <p:nvPr/>
          </p:nvSpPr>
          <p:spPr bwMode="auto">
            <a:xfrm>
              <a:off x="2281" y="2166"/>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grpSp>
        <p:nvGrpSpPr>
          <p:cNvPr id="8" name="Group 63">
            <a:extLst>
              <a:ext uri="{FF2B5EF4-FFF2-40B4-BE49-F238E27FC236}">
                <a16:creationId xmlns:a16="http://schemas.microsoft.com/office/drawing/2014/main" id="{7FCD8DAD-6198-46A7-9754-E8772953628A}"/>
              </a:ext>
            </a:extLst>
          </p:cNvPr>
          <p:cNvGrpSpPr>
            <a:grpSpLocks/>
          </p:cNvGrpSpPr>
          <p:nvPr/>
        </p:nvGrpSpPr>
        <p:grpSpPr bwMode="auto">
          <a:xfrm>
            <a:off x="2495551" y="3760789"/>
            <a:ext cx="3027363" cy="319087"/>
            <a:chOff x="612" y="2369"/>
            <a:chExt cx="1907" cy="201"/>
          </a:xfrm>
        </p:grpSpPr>
        <p:sp>
          <p:nvSpPr>
            <p:cNvPr id="9238" name="Rectangle 43">
              <a:extLst>
                <a:ext uri="{FF2B5EF4-FFF2-40B4-BE49-F238E27FC236}">
                  <a16:creationId xmlns:a16="http://schemas.microsoft.com/office/drawing/2014/main" id="{7A979EE7-AEF6-4958-BEA1-3FE30977CF94}"/>
                </a:ext>
              </a:extLst>
            </p:cNvPr>
            <p:cNvSpPr>
              <a:spLocks noChangeArrowheads="1"/>
            </p:cNvSpPr>
            <p:nvPr/>
          </p:nvSpPr>
          <p:spPr bwMode="auto">
            <a:xfrm>
              <a:off x="612" y="2369"/>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9" name="Rectangle 44">
              <a:extLst>
                <a:ext uri="{FF2B5EF4-FFF2-40B4-BE49-F238E27FC236}">
                  <a16:creationId xmlns:a16="http://schemas.microsoft.com/office/drawing/2014/main" id="{C3F20047-7EDC-438C-933F-1D253B3606A6}"/>
                </a:ext>
              </a:extLst>
            </p:cNvPr>
            <p:cNvSpPr>
              <a:spLocks noChangeArrowheads="1"/>
            </p:cNvSpPr>
            <p:nvPr/>
          </p:nvSpPr>
          <p:spPr bwMode="auto">
            <a:xfrm>
              <a:off x="855" y="2369"/>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0" name="Rectangle 45">
              <a:extLst>
                <a:ext uri="{FF2B5EF4-FFF2-40B4-BE49-F238E27FC236}">
                  <a16:creationId xmlns:a16="http://schemas.microsoft.com/office/drawing/2014/main" id="{8E8606DC-523D-4027-94B4-1440D4C0F99A}"/>
                </a:ext>
              </a:extLst>
            </p:cNvPr>
            <p:cNvSpPr>
              <a:spLocks noChangeArrowheads="1"/>
            </p:cNvSpPr>
            <p:nvPr/>
          </p:nvSpPr>
          <p:spPr bwMode="auto">
            <a:xfrm>
              <a:off x="1091" y="2369"/>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1" name="Rectangle 46">
              <a:extLst>
                <a:ext uri="{FF2B5EF4-FFF2-40B4-BE49-F238E27FC236}">
                  <a16:creationId xmlns:a16="http://schemas.microsoft.com/office/drawing/2014/main" id="{2061B5A1-4011-4467-9E71-532DAF163E95}"/>
                </a:ext>
              </a:extLst>
            </p:cNvPr>
            <p:cNvSpPr>
              <a:spLocks noChangeArrowheads="1"/>
            </p:cNvSpPr>
            <p:nvPr/>
          </p:nvSpPr>
          <p:spPr bwMode="auto">
            <a:xfrm>
              <a:off x="1321" y="2369"/>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2" name="Rectangle 47">
              <a:extLst>
                <a:ext uri="{FF2B5EF4-FFF2-40B4-BE49-F238E27FC236}">
                  <a16:creationId xmlns:a16="http://schemas.microsoft.com/office/drawing/2014/main" id="{CD1D3EA6-F4CE-49C9-8478-D2C6928F7E3F}"/>
                </a:ext>
              </a:extLst>
            </p:cNvPr>
            <p:cNvSpPr>
              <a:spLocks noChangeArrowheads="1"/>
            </p:cNvSpPr>
            <p:nvPr/>
          </p:nvSpPr>
          <p:spPr bwMode="auto">
            <a:xfrm>
              <a:off x="1560" y="2369"/>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3" name="Rectangle 48">
              <a:extLst>
                <a:ext uri="{FF2B5EF4-FFF2-40B4-BE49-F238E27FC236}">
                  <a16:creationId xmlns:a16="http://schemas.microsoft.com/office/drawing/2014/main" id="{347B3DDD-F4D4-485F-8AB1-9253B717C6BD}"/>
                </a:ext>
              </a:extLst>
            </p:cNvPr>
            <p:cNvSpPr>
              <a:spLocks noChangeArrowheads="1"/>
            </p:cNvSpPr>
            <p:nvPr/>
          </p:nvSpPr>
          <p:spPr bwMode="auto">
            <a:xfrm>
              <a:off x="1799" y="2369"/>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4" name="Rectangle 49">
              <a:extLst>
                <a:ext uri="{FF2B5EF4-FFF2-40B4-BE49-F238E27FC236}">
                  <a16:creationId xmlns:a16="http://schemas.microsoft.com/office/drawing/2014/main" id="{E324B204-5386-4FBE-94D2-748EB1259C2F}"/>
                </a:ext>
              </a:extLst>
            </p:cNvPr>
            <p:cNvSpPr>
              <a:spLocks noChangeArrowheads="1"/>
            </p:cNvSpPr>
            <p:nvPr/>
          </p:nvSpPr>
          <p:spPr bwMode="auto">
            <a:xfrm>
              <a:off x="2042" y="2369"/>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45" name="Rectangle 50">
              <a:extLst>
                <a:ext uri="{FF2B5EF4-FFF2-40B4-BE49-F238E27FC236}">
                  <a16:creationId xmlns:a16="http://schemas.microsoft.com/office/drawing/2014/main" id="{3A61FED5-7B04-4F74-A145-1BD65D4C035C}"/>
                </a:ext>
              </a:extLst>
            </p:cNvPr>
            <p:cNvSpPr>
              <a:spLocks noChangeArrowheads="1"/>
            </p:cNvSpPr>
            <p:nvPr/>
          </p:nvSpPr>
          <p:spPr bwMode="auto">
            <a:xfrm>
              <a:off x="2281" y="2369"/>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grpSp>
        <p:nvGrpSpPr>
          <p:cNvPr id="9" name="Group 64">
            <a:extLst>
              <a:ext uri="{FF2B5EF4-FFF2-40B4-BE49-F238E27FC236}">
                <a16:creationId xmlns:a16="http://schemas.microsoft.com/office/drawing/2014/main" id="{EE2E810A-B4C3-4C5C-8134-E5BA40290797}"/>
              </a:ext>
            </a:extLst>
          </p:cNvPr>
          <p:cNvGrpSpPr>
            <a:grpSpLocks/>
          </p:cNvGrpSpPr>
          <p:nvPr/>
        </p:nvGrpSpPr>
        <p:grpSpPr bwMode="auto">
          <a:xfrm>
            <a:off x="2495551" y="4083050"/>
            <a:ext cx="3027363" cy="319088"/>
            <a:chOff x="612" y="2572"/>
            <a:chExt cx="1907" cy="201"/>
          </a:xfrm>
        </p:grpSpPr>
        <p:sp>
          <p:nvSpPr>
            <p:cNvPr id="9230" name="Rectangle 51">
              <a:extLst>
                <a:ext uri="{FF2B5EF4-FFF2-40B4-BE49-F238E27FC236}">
                  <a16:creationId xmlns:a16="http://schemas.microsoft.com/office/drawing/2014/main" id="{824194B0-EFDF-414F-B816-FA7D525B3311}"/>
                </a:ext>
              </a:extLst>
            </p:cNvPr>
            <p:cNvSpPr>
              <a:spLocks noChangeArrowheads="1"/>
            </p:cNvSpPr>
            <p:nvPr/>
          </p:nvSpPr>
          <p:spPr bwMode="auto">
            <a:xfrm>
              <a:off x="612" y="2572"/>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1" name="Rectangle 52">
              <a:extLst>
                <a:ext uri="{FF2B5EF4-FFF2-40B4-BE49-F238E27FC236}">
                  <a16:creationId xmlns:a16="http://schemas.microsoft.com/office/drawing/2014/main" id="{782BB91A-A599-41DD-ADCF-2F5FD1DCF16C}"/>
                </a:ext>
              </a:extLst>
            </p:cNvPr>
            <p:cNvSpPr>
              <a:spLocks noChangeArrowheads="1"/>
            </p:cNvSpPr>
            <p:nvPr/>
          </p:nvSpPr>
          <p:spPr bwMode="auto">
            <a:xfrm>
              <a:off x="855" y="2572"/>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2" name="Rectangle 53">
              <a:extLst>
                <a:ext uri="{FF2B5EF4-FFF2-40B4-BE49-F238E27FC236}">
                  <a16:creationId xmlns:a16="http://schemas.microsoft.com/office/drawing/2014/main" id="{874B2F5F-9B44-4D83-ABBD-E1E1FE3C8960}"/>
                </a:ext>
              </a:extLst>
            </p:cNvPr>
            <p:cNvSpPr>
              <a:spLocks noChangeArrowheads="1"/>
            </p:cNvSpPr>
            <p:nvPr/>
          </p:nvSpPr>
          <p:spPr bwMode="auto">
            <a:xfrm>
              <a:off x="1091" y="2572"/>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3" name="Rectangle 54">
              <a:extLst>
                <a:ext uri="{FF2B5EF4-FFF2-40B4-BE49-F238E27FC236}">
                  <a16:creationId xmlns:a16="http://schemas.microsoft.com/office/drawing/2014/main" id="{4DFF651F-1802-41DC-9D58-00C2C1C8B073}"/>
                </a:ext>
              </a:extLst>
            </p:cNvPr>
            <p:cNvSpPr>
              <a:spLocks noChangeArrowheads="1"/>
            </p:cNvSpPr>
            <p:nvPr/>
          </p:nvSpPr>
          <p:spPr bwMode="auto">
            <a:xfrm>
              <a:off x="1321" y="2572"/>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4" name="Rectangle 55">
              <a:extLst>
                <a:ext uri="{FF2B5EF4-FFF2-40B4-BE49-F238E27FC236}">
                  <a16:creationId xmlns:a16="http://schemas.microsoft.com/office/drawing/2014/main" id="{9C983CED-52F4-41F6-BFE5-104ABAC0B83D}"/>
                </a:ext>
              </a:extLst>
            </p:cNvPr>
            <p:cNvSpPr>
              <a:spLocks noChangeArrowheads="1"/>
            </p:cNvSpPr>
            <p:nvPr/>
          </p:nvSpPr>
          <p:spPr bwMode="auto">
            <a:xfrm>
              <a:off x="1560" y="2572"/>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5" name="Rectangle 56">
              <a:extLst>
                <a:ext uri="{FF2B5EF4-FFF2-40B4-BE49-F238E27FC236}">
                  <a16:creationId xmlns:a16="http://schemas.microsoft.com/office/drawing/2014/main" id="{546CA622-99ED-4A3B-AD0D-9E0655BE657E}"/>
                </a:ext>
              </a:extLst>
            </p:cNvPr>
            <p:cNvSpPr>
              <a:spLocks noChangeArrowheads="1"/>
            </p:cNvSpPr>
            <p:nvPr/>
          </p:nvSpPr>
          <p:spPr bwMode="auto">
            <a:xfrm>
              <a:off x="1799" y="2572"/>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6" name="Rectangle 57">
              <a:extLst>
                <a:ext uri="{FF2B5EF4-FFF2-40B4-BE49-F238E27FC236}">
                  <a16:creationId xmlns:a16="http://schemas.microsoft.com/office/drawing/2014/main" id="{58B1E754-66D2-4E45-9BF8-4C1D3C392352}"/>
                </a:ext>
              </a:extLst>
            </p:cNvPr>
            <p:cNvSpPr>
              <a:spLocks noChangeArrowheads="1"/>
            </p:cNvSpPr>
            <p:nvPr/>
          </p:nvSpPr>
          <p:spPr bwMode="auto">
            <a:xfrm>
              <a:off x="2042" y="2572"/>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7" name="Rectangle 58">
              <a:extLst>
                <a:ext uri="{FF2B5EF4-FFF2-40B4-BE49-F238E27FC236}">
                  <a16:creationId xmlns:a16="http://schemas.microsoft.com/office/drawing/2014/main" id="{5A00B558-7048-4CE7-A360-47DFEA3C2A5E}"/>
                </a:ext>
              </a:extLst>
            </p:cNvPr>
            <p:cNvSpPr>
              <a:spLocks noChangeArrowheads="1"/>
            </p:cNvSpPr>
            <p:nvPr/>
          </p:nvSpPr>
          <p:spPr bwMode="auto">
            <a:xfrm>
              <a:off x="2281" y="2572"/>
              <a:ext cx="238" cy="201"/>
            </a:xfrm>
            <a:prstGeom prst="rect">
              <a:avLst/>
            </a:prstGeom>
            <a:solidFill>
              <a:srgbClr val="33CC33"/>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sp>
        <p:nvSpPr>
          <p:cNvPr id="18497" name="Text Box 65">
            <a:extLst>
              <a:ext uri="{FF2B5EF4-FFF2-40B4-BE49-F238E27FC236}">
                <a16:creationId xmlns:a16="http://schemas.microsoft.com/office/drawing/2014/main" id="{9367D441-8A38-4FBA-B29E-F7A8C0163A4B}"/>
              </a:ext>
            </a:extLst>
          </p:cNvPr>
          <p:cNvSpPr txBox="1">
            <a:spLocks noChangeArrowheads="1"/>
          </p:cNvSpPr>
          <p:nvPr/>
        </p:nvSpPr>
        <p:spPr bwMode="auto">
          <a:xfrm>
            <a:off x="2141538" y="584200"/>
            <a:ext cx="442781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t>What is the area of this shape?</a:t>
            </a:r>
            <a:endParaRPr lang="en-GB" altLang="en-US" sz="2000" i="1" dirty="0">
              <a:solidFill>
                <a:srgbClr val="FF0000"/>
              </a:solidFill>
            </a:endParaRPr>
          </a:p>
        </p:txBody>
      </p:sp>
      <p:sp>
        <p:nvSpPr>
          <p:cNvPr id="64" name="AutoShape 7">
            <a:extLst>
              <a:ext uri="{FF2B5EF4-FFF2-40B4-BE49-F238E27FC236}">
                <a16:creationId xmlns:a16="http://schemas.microsoft.com/office/drawing/2014/main" id="{73A5E5C5-4EBB-46EB-AE5B-86FEF84BFFBA}"/>
              </a:ext>
            </a:extLst>
          </p:cNvPr>
          <p:cNvSpPr>
            <a:spLocks noChangeArrowheads="1"/>
          </p:cNvSpPr>
          <p:nvPr/>
        </p:nvSpPr>
        <p:spPr bwMode="auto">
          <a:xfrm>
            <a:off x="7672388" y="1246982"/>
            <a:ext cx="4137025" cy="2438400"/>
          </a:xfrm>
          <a:prstGeom prst="cloudCallout">
            <a:avLst>
              <a:gd name="adj1" fmla="val -100697"/>
              <a:gd name="adj2" fmla="val -25989"/>
            </a:avLst>
          </a:prstGeom>
          <a:solidFill>
            <a:schemeClr val="bg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dirty="0"/>
              <a:t>The area of a shape is the amount of space inside it.</a:t>
            </a:r>
          </a:p>
        </p:txBody>
      </p:sp>
    </p:spTree>
    <p:extLst>
      <p:ext uri="{BB962C8B-B14F-4D97-AF65-F5344CB8AC3E}">
        <p14:creationId xmlns:p14="http://schemas.microsoft.com/office/powerpoint/2010/main" val="3591799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8497"/>
                                        </p:tgtEl>
                                        <p:attrNameLst>
                                          <p:attrName>style.visibility</p:attrName>
                                        </p:attrNameLst>
                                      </p:cBhvr>
                                      <p:to>
                                        <p:strVal val="visible"/>
                                      </p:to>
                                    </p:set>
                                    <p:animEffect transition="in" filter="wipe(left)">
                                      <p:cBhvr>
                                        <p:cTn id="43" dur="500"/>
                                        <p:tgtEl>
                                          <p:spTgt spid="1849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441"/>
                                        </p:tgtEl>
                                        <p:attrNameLst>
                                          <p:attrName>style.visibility</p:attrName>
                                        </p:attrNameLst>
                                      </p:cBhvr>
                                      <p:to>
                                        <p:strVal val="visible"/>
                                      </p:to>
                                    </p:set>
                                    <p:animEffect transition="in" filter="wipe(left)">
                                      <p:cBhvr>
                                        <p:cTn id="48"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P spid="184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45694105-472A-40CB-A4ED-0294EC124C0F}"/>
              </a:ext>
            </a:extLst>
          </p:cNvPr>
          <p:cNvGrpSpPr>
            <a:grpSpLocks/>
          </p:cNvGrpSpPr>
          <p:nvPr/>
        </p:nvGrpSpPr>
        <p:grpSpPr bwMode="auto">
          <a:xfrm>
            <a:off x="1706563" y="222250"/>
            <a:ext cx="7269162" cy="6446838"/>
            <a:chOff x="591" y="130"/>
            <a:chExt cx="4579" cy="4061"/>
          </a:xfrm>
        </p:grpSpPr>
        <p:pic>
          <p:nvPicPr>
            <p:cNvPr id="10255" name="Picture 3">
              <a:extLst>
                <a:ext uri="{FF2B5EF4-FFF2-40B4-BE49-F238E27FC236}">
                  <a16:creationId xmlns:a16="http://schemas.microsoft.com/office/drawing/2014/main" id="{21A63085-D27D-460A-8F58-36268CF32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 y="130"/>
              <a:ext cx="4579" cy="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Rectangle 4">
              <a:extLst>
                <a:ext uri="{FF2B5EF4-FFF2-40B4-BE49-F238E27FC236}">
                  <a16:creationId xmlns:a16="http://schemas.microsoft.com/office/drawing/2014/main" id="{8D2812E5-4656-4659-832C-35A3A6175440}"/>
                </a:ext>
              </a:extLst>
            </p:cNvPr>
            <p:cNvSpPr>
              <a:spLocks noChangeArrowheads="1"/>
            </p:cNvSpPr>
            <p:nvPr/>
          </p:nvSpPr>
          <p:spPr bwMode="auto">
            <a:xfrm>
              <a:off x="622" y="146"/>
              <a:ext cx="4507" cy="4014"/>
            </a:xfrm>
            <a:prstGeom prst="rect">
              <a:avLst/>
            </a:prstGeom>
            <a:noFill/>
            <a:ln w="317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sp>
        <p:nvSpPr>
          <p:cNvPr id="10244" name="AutoShape 6">
            <a:extLst>
              <a:ext uri="{FF2B5EF4-FFF2-40B4-BE49-F238E27FC236}">
                <a16:creationId xmlns:a16="http://schemas.microsoft.com/office/drawing/2014/main" id="{5F10E248-47DE-462A-BEC3-978F5E9E60CD}"/>
              </a:ext>
            </a:extLst>
          </p:cNvPr>
          <p:cNvSpPr>
            <a:spLocks noChangeArrowheads="1"/>
          </p:cNvSpPr>
          <p:nvPr/>
        </p:nvSpPr>
        <p:spPr bwMode="auto">
          <a:xfrm>
            <a:off x="6096001" y="2190749"/>
            <a:ext cx="4137025" cy="2574925"/>
          </a:xfrm>
          <a:prstGeom prst="cloudCallout">
            <a:avLst>
              <a:gd name="adj1" fmla="val -76090"/>
              <a:gd name="adj2" fmla="val -69768"/>
            </a:avLst>
          </a:prstGeom>
          <a:solidFill>
            <a:schemeClr val="bg1"/>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dirty="0"/>
              <a:t>What is the area  of each of these shapes? </a:t>
            </a:r>
          </a:p>
          <a:p>
            <a:pPr algn="ctr" eaLnBrk="1" hangingPunct="1">
              <a:spcBef>
                <a:spcPct val="0"/>
              </a:spcBef>
              <a:buNone/>
            </a:pPr>
            <a:r>
              <a:rPr lang="en-GB" altLang="en-US" sz="2000" dirty="0"/>
              <a:t>Jot your answers down on a piece of paper.</a:t>
            </a:r>
          </a:p>
          <a:p>
            <a:pPr algn="ctr" eaLnBrk="1" hangingPunct="1">
              <a:spcBef>
                <a:spcPct val="0"/>
              </a:spcBef>
              <a:buFontTx/>
              <a:buNone/>
            </a:pPr>
            <a:endParaRPr lang="en-GB" altLang="en-US" sz="2000" dirty="0"/>
          </a:p>
          <a:p>
            <a:pPr algn="ctr" eaLnBrk="1" hangingPunct="1">
              <a:spcBef>
                <a:spcPct val="0"/>
              </a:spcBef>
              <a:buFontTx/>
              <a:buNone/>
            </a:pPr>
            <a:endParaRPr lang="en-GB" altLang="en-US" sz="2000" dirty="0"/>
          </a:p>
        </p:txBody>
      </p:sp>
      <p:sp>
        <p:nvSpPr>
          <p:cNvPr id="10245" name="Rectangle 7">
            <a:extLst>
              <a:ext uri="{FF2B5EF4-FFF2-40B4-BE49-F238E27FC236}">
                <a16:creationId xmlns:a16="http://schemas.microsoft.com/office/drawing/2014/main" id="{064CFE53-2E66-4B81-8E4E-AE4D6D0F5186}"/>
              </a:ext>
            </a:extLst>
          </p:cNvPr>
          <p:cNvSpPr>
            <a:spLocks noChangeArrowheads="1"/>
          </p:cNvSpPr>
          <p:nvPr/>
        </p:nvSpPr>
        <p:spPr bwMode="auto">
          <a:xfrm>
            <a:off x="2105025" y="581026"/>
            <a:ext cx="1885950" cy="1262063"/>
          </a:xfrm>
          <a:prstGeom prst="rect">
            <a:avLst/>
          </a:prstGeom>
          <a:solidFill>
            <a:srgbClr val="FFFF00">
              <a:alpha val="30196"/>
            </a:srgbClr>
          </a:solidFill>
          <a:ln w="3175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246" name="Rectangle 8">
            <a:extLst>
              <a:ext uri="{FF2B5EF4-FFF2-40B4-BE49-F238E27FC236}">
                <a16:creationId xmlns:a16="http://schemas.microsoft.com/office/drawing/2014/main" id="{A1319FF9-F118-43CE-8D82-5248C155D98B}"/>
              </a:ext>
            </a:extLst>
          </p:cNvPr>
          <p:cNvSpPr>
            <a:spLocks noChangeArrowheads="1"/>
          </p:cNvSpPr>
          <p:nvPr/>
        </p:nvSpPr>
        <p:spPr bwMode="auto">
          <a:xfrm>
            <a:off x="2105025" y="2466975"/>
            <a:ext cx="768350" cy="2249488"/>
          </a:xfrm>
          <a:prstGeom prst="rect">
            <a:avLst/>
          </a:prstGeom>
          <a:solidFill>
            <a:srgbClr val="FF3300">
              <a:alpha val="30196"/>
            </a:srgbClr>
          </a:solidFill>
          <a:ln w="3175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247" name="Rectangle 9">
            <a:extLst>
              <a:ext uri="{FF2B5EF4-FFF2-40B4-BE49-F238E27FC236}">
                <a16:creationId xmlns:a16="http://schemas.microsoft.com/office/drawing/2014/main" id="{E73B3838-42FC-4D04-BA2B-2074C282DD99}"/>
              </a:ext>
            </a:extLst>
          </p:cNvPr>
          <p:cNvSpPr>
            <a:spLocks noChangeArrowheads="1"/>
          </p:cNvSpPr>
          <p:nvPr/>
        </p:nvSpPr>
        <p:spPr bwMode="auto">
          <a:xfrm>
            <a:off x="5514975" y="579439"/>
            <a:ext cx="2247900" cy="942975"/>
          </a:xfrm>
          <a:prstGeom prst="rect">
            <a:avLst/>
          </a:prstGeom>
          <a:solidFill>
            <a:srgbClr val="FF6600">
              <a:alpha val="30196"/>
            </a:srgbClr>
          </a:solidFill>
          <a:ln w="3175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248" name="Rectangle 10">
            <a:extLst>
              <a:ext uri="{FF2B5EF4-FFF2-40B4-BE49-F238E27FC236}">
                <a16:creationId xmlns:a16="http://schemas.microsoft.com/office/drawing/2014/main" id="{7A4E6C7E-16FA-4F6C-B4F3-A031E47C81DC}"/>
              </a:ext>
            </a:extLst>
          </p:cNvPr>
          <p:cNvSpPr>
            <a:spLocks noChangeArrowheads="1"/>
          </p:cNvSpPr>
          <p:nvPr/>
        </p:nvSpPr>
        <p:spPr bwMode="auto">
          <a:xfrm>
            <a:off x="3627439" y="2481264"/>
            <a:ext cx="2249487" cy="1595437"/>
          </a:xfrm>
          <a:prstGeom prst="rect">
            <a:avLst/>
          </a:prstGeom>
          <a:solidFill>
            <a:srgbClr val="33CC33">
              <a:alpha val="30196"/>
            </a:srgbClr>
          </a:solidFill>
          <a:ln w="3175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249" name="Rectangle 11">
            <a:extLst>
              <a:ext uri="{FF2B5EF4-FFF2-40B4-BE49-F238E27FC236}">
                <a16:creationId xmlns:a16="http://schemas.microsoft.com/office/drawing/2014/main" id="{E37261CF-B049-4D27-89A4-FED9F153B97A}"/>
              </a:ext>
            </a:extLst>
          </p:cNvPr>
          <p:cNvSpPr>
            <a:spLocks noChangeArrowheads="1"/>
          </p:cNvSpPr>
          <p:nvPr/>
        </p:nvSpPr>
        <p:spPr bwMode="auto">
          <a:xfrm>
            <a:off x="3613150" y="5049839"/>
            <a:ext cx="4165600" cy="623887"/>
          </a:xfrm>
          <a:prstGeom prst="rect">
            <a:avLst/>
          </a:prstGeom>
          <a:solidFill>
            <a:srgbClr val="33CCFF">
              <a:alpha val="30196"/>
            </a:srgbClr>
          </a:solidFill>
          <a:ln w="3175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5372" name="Text Box 12">
            <a:extLst>
              <a:ext uri="{FF2B5EF4-FFF2-40B4-BE49-F238E27FC236}">
                <a16:creationId xmlns:a16="http://schemas.microsoft.com/office/drawing/2014/main" id="{3BDFFB57-6133-435B-A325-86FE09D63D17}"/>
              </a:ext>
            </a:extLst>
          </p:cNvPr>
          <p:cNvSpPr txBox="1">
            <a:spLocks noChangeArrowheads="1"/>
          </p:cNvSpPr>
          <p:nvPr/>
        </p:nvSpPr>
        <p:spPr bwMode="auto">
          <a:xfrm>
            <a:off x="2630489" y="1030288"/>
            <a:ext cx="1042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000066"/>
                </a:solidFill>
              </a:rPr>
              <a:t>20cm</a:t>
            </a:r>
            <a:r>
              <a:rPr lang="en-GB" altLang="en-US" sz="1800" b="1" baseline="50000">
                <a:solidFill>
                  <a:srgbClr val="000066"/>
                </a:solidFill>
              </a:rPr>
              <a:t>2</a:t>
            </a:r>
          </a:p>
        </p:txBody>
      </p:sp>
      <p:sp>
        <p:nvSpPr>
          <p:cNvPr id="15373" name="Text Box 13">
            <a:extLst>
              <a:ext uri="{FF2B5EF4-FFF2-40B4-BE49-F238E27FC236}">
                <a16:creationId xmlns:a16="http://schemas.microsoft.com/office/drawing/2014/main" id="{AC2AC48D-1D09-463A-BBA3-1E854DBA739D}"/>
              </a:ext>
            </a:extLst>
          </p:cNvPr>
          <p:cNvSpPr txBox="1">
            <a:spLocks noChangeArrowheads="1"/>
          </p:cNvSpPr>
          <p:nvPr/>
        </p:nvSpPr>
        <p:spPr bwMode="auto">
          <a:xfrm>
            <a:off x="6272214" y="871538"/>
            <a:ext cx="1042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FF3300"/>
                </a:solidFill>
              </a:rPr>
              <a:t>18cm</a:t>
            </a:r>
            <a:r>
              <a:rPr lang="en-GB" altLang="en-US" sz="1800" b="1" baseline="50000">
                <a:solidFill>
                  <a:srgbClr val="FF3300"/>
                </a:solidFill>
              </a:rPr>
              <a:t>2</a:t>
            </a:r>
          </a:p>
        </p:txBody>
      </p:sp>
      <p:sp>
        <p:nvSpPr>
          <p:cNvPr id="15374" name="Text Box 14">
            <a:extLst>
              <a:ext uri="{FF2B5EF4-FFF2-40B4-BE49-F238E27FC236}">
                <a16:creationId xmlns:a16="http://schemas.microsoft.com/office/drawing/2014/main" id="{6EB268EC-5A7C-4928-974A-2045500B0843}"/>
              </a:ext>
            </a:extLst>
          </p:cNvPr>
          <p:cNvSpPr txBox="1">
            <a:spLocks noChangeArrowheads="1"/>
          </p:cNvSpPr>
          <p:nvPr/>
        </p:nvSpPr>
        <p:spPr bwMode="auto">
          <a:xfrm>
            <a:off x="2046289" y="3413126"/>
            <a:ext cx="1042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000066"/>
                </a:solidFill>
              </a:rPr>
              <a:t>14cm</a:t>
            </a:r>
            <a:r>
              <a:rPr lang="en-GB" altLang="en-US" sz="1800" b="1" baseline="50000">
                <a:solidFill>
                  <a:srgbClr val="000066"/>
                </a:solidFill>
              </a:rPr>
              <a:t>2</a:t>
            </a:r>
          </a:p>
        </p:txBody>
      </p:sp>
      <p:sp>
        <p:nvSpPr>
          <p:cNvPr id="15375" name="Text Box 15">
            <a:extLst>
              <a:ext uri="{FF2B5EF4-FFF2-40B4-BE49-F238E27FC236}">
                <a16:creationId xmlns:a16="http://schemas.microsoft.com/office/drawing/2014/main" id="{AA5D71A6-F232-49F9-A519-5B9C027EA79D}"/>
              </a:ext>
            </a:extLst>
          </p:cNvPr>
          <p:cNvSpPr txBox="1">
            <a:spLocks noChangeArrowheads="1"/>
          </p:cNvSpPr>
          <p:nvPr/>
        </p:nvSpPr>
        <p:spPr bwMode="auto">
          <a:xfrm>
            <a:off x="4408489" y="3090863"/>
            <a:ext cx="1042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FF3300"/>
                </a:solidFill>
              </a:rPr>
              <a:t>30cm</a:t>
            </a:r>
            <a:r>
              <a:rPr lang="en-GB" altLang="en-US" sz="1800" b="1" baseline="50000">
                <a:solidFill>
                  <a:srgbClr val="FF3300"/>
                </a:solidFill>
              </a:rPr>
              <a:t>2</a:t>
            </a:r>
          </a:p>
        </p:txBody>
      </p:sp>
      <p:sp>
        <p:nvSpPr>
          <p:cNvPr id="15376" name="Text Box 16">
            <a:extLst>
              <a:ext uri="{FF2B5EF4-FFF2-40B4-BE49-F238E27FC236}">
                <a16:creationId xmlns:a16="http://schemas.microsoft.com/office/drawing/2014/main" id="{6DDD0878-B2A8-47D5-A1F3-D9E073D259DF}"/>
              </a:ext>
            </a:extLst>
          </p:cNvPr>
          <p:cNvSpPr txBox="1">
            <a:spLocks noChangeArrowheads="1"/>
          </p:cNvSpPr>
          <p:nvPr/>
        </p:nvSpPr>
        <p:spPr bwMode="auto">
          <a:xfrm>
            <a:off x="5322889" y="5202238"/>
            <a:ext cx="1042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000066"/>
                </a:solidFill>
              </a:rPr>
              <a:t>22cm</a:t>
            </a:r>
            <a:r>
              <a:rPr lang="en-GB" altLang="en-US" sz="1800" b="1" baseline="50000">
                <a:solidFill>
                  <a:srgbClr val="000066"/>
                </a:solidFill>
              </a:rPr>
              <a:t>2</a:t>
            </a:r>
          </a:p>
        </p:txBody>
      </p:sp>
    </p:spTree>
    <p:extLst>
      <p:ext uri="{BB962C8B-B14F-4D97-AF65-F5344CB8AC3E}">
        <p14:creationId xmlns:p14="http://schemas.microsoft.com/office/powerpoint/2010/main" val="1145523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72"/>
                                        </p:tgtEl>
                                        <p:attrNameLst>
                                          <p:attrName>style.visibility</p:attrName>
                                        </p:attrNameLst>
                                      </p:cBhvr>
                                      <p:to>
                                        <p:strVal val="visible"/>
                                      </p:to>
                                    </p:set>
                                    <p:animEffect transition="in" filter="dissolve">
                                      <p:cBhvr>
                                        <p:cTn id="7" dur="500"/>
                                        <p:tgtEl>
                                          <p:spTgt spid="15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73"/>
                                        </p:tgtEl>
                                        <p:attrNameLst>
                                          <p:attrName>style.visibility</p:attrName>
                                        </p:attrNameLst>
                                      </p:cBhvr>
                                      <p:to>
                                        <p:strVal val="visible"/>
                                      </p:to>
                                    </p:set>
                                    <p:animEffect transition="in" filter="dissolve">
                                      <p:cBhvr>
                                        <p:cTn id="12" dur="500"/>
                                        <p:tgtEl>
                                          <p:spTgt spid="153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74"/>
                                        </p:tgtEl>
                                        <p:attrNameLst>
                                          <p:attrName>style.visibility</p:attrName>
                                        </p:attrNameLst>
                                      </p:cBhvr>
                                      <p:to>
                                        <p:strVal val="visible"/>
                                      </p:to>
                                    </p:set>
                                    <p:animEffect transition="in" filter="dissolve">
                                      <p:cBhvr>
                                        <p:cTn id="17" dur="500"/>
                                        <p:tgtEl>
                                          <p:spTgt spid="153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75"/>
                                        </p:tgtEl>
                                        <p:attrNameLst>
                                          <p:attrName>style.visibility</p:attrName>
                                        </p:attrNameLst>
                                      </p:cBhvr>
                                      <p:to>
                                        <p:strVal val="visible"/>
                                      </p:to>
                                    </p:set>
                                    <p:animEffect transition="in" filter="dissolve">
                                      <p:cBhvr>
                                        <p:cTn id="22" dur="500"/>
                                        <p:tgtEl>
                                          <p:spTgt spid="153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76"/>
                                        </p:tgtEl>
                                        <p:attrNameLst>
                                          <p:attrName>style.visibility</p:attrName>
                                        </p:attrNameLst>
                                      </p:cBhvr>
                                      <p:to>
                                        <p:strVal val="visible"/>
                                      </p:to>
                                    </p:set>
                                    <p:animEffect transition="in" filter="dissolve">
                                      <p:cBhvr>
                                        <p:cTn id="27" dur="500"/>
                                        <p:tgtEl>
                                          <p:spTgt spid="15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p:bldP spid="15373" grpId="0"/>
      <p:bldP spid="15374" grpId="0"/>
      <p:bldP spid="15375" grpId="0"/>
      <p:bldP spid="1537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ustom 1">
      <a:majorFont>
        <a:latin typeface="Twinkl Semi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09A954DDB2141974C48194AF7EF10" ma:contentTypeVersion="9" ma:contentTypeDescription="Create a new document." ma:contentTypeScope="" ma:versionID="5e590fcab262f11c796c0f46ac318cf5">
  <xsd:schema xmlns:xsd="http://www.w3.org/2001/XMLSchema" xmlns:xs="http://www.w3.org/2001/XMLSchema" xmlns:p="http://schemas.microsoft.com/office/2006/metadata/properties" xmlns:ns3="59aa7f27-e1bf-4e1d-b3ae-c97c3b49098c" xmlns:ns4="514b645a-20bc-400f-81b8-7cc49d303f37" targetNamespace="http://schemas.microsoft.com/office/2006/metadata/properties" ma:root="true" ma:fieldsID="f2cf8c84ab191301fa108a4c38d224b3" ns3:_="" ns4:_="">
    <xsd:import namespace="59aa7f27-e1bf-4e1d-b3ae-c97c3b49098c"/>
    <xsd:import namespace="514b645a-20bc-400f-81b8-7cc49d303f3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a7f27-e1bf-4e1d-b3ae-c97c3b49098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4b645a-20bc-400f-81b8-7cc49d303f3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8DE364-BD02-4A6F-8CA8-B7698213D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a7f27-e1bf-4e1d-b3ae-c97c3b49098c"/>
    <ds:schemaRef ds:uri="514b645a-20bc-400f-81b8-7cc49d303f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A7CED4-02DB-412F-B920-B423B0ABA2BD}">
  <ds:schemaRefs>
    <ds:schemaRef ds:uri="http://purl.org/dc/elements/1.1/"/>
    <ds:schemaRef ds:uri="http://schemas.openxmlformats.org/package/2006/metadata/core-properties"/>
    <ds:schemaRef ds:uri="http://purl.org/dc/terms/"/>
    <ds:schemaRef ds:uri="http://schemas.microsoft.com/office/2006/metadata/properties"/>
    <ds:schemaRef ds:uri="http://purl.org/dc/dcmitype/"/>
    <ds:schemaRef ds:uri="http://schemas.microsoft.com/office/infopath/2007/PartnerControls"/>
    <ds:schemaRef ds:uri="http://schemas.microsoft.com/office/2006/documentManagement/types"/>
    <ds:schemaRef ds:uri="514b645a-20bc-400f-81b8-7cc49d303f37"/>
    <ds:schemaRef ds:uri="59aa7f27-e1bf-4e1d-b3ae-c97c3b49098c"/>
    <ds:schemaRef ds:uri="http://www.w3.org/XML/1998/namespace"/>
  </ds:schemaRefs>
</ds:datastoreItem>
</file>

<file path=customXml/itemProps3.xml><?xml version="1.0" encoding="utf-8"?>
<ds:datastoreItem xmlns:ds="http://schemas.openxmlformats.org/officeDocument/2006/customXml" ds:itemID="{15364B93-43C9-4A56-B77A-8165BE6D44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723</TotalTime>
  <Words>1072</Words>
  <Application>Microsoft Office PowerPoint</Application>
  <PresentationFormat>Widescreen</PresentationFormat>
  <Paragraphs>183</Paragraphs>
  <Slides>35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Calibri Light</vt:lpstr>
      <vt:lpstr>Kalam</vt:lpstr>
      <vt:lpstr>Twinkl</vt:lpstr>
      <vt:lpstr>Twinkl SemiBold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cm2</vt:lpstr>
      <vt:lpstr>Strange Shapes</vt:lpstr>
      <vt:lpstr>Estimating</vt:lpstr>
      <vt:lpstr>Estimate</vt:lpstr>
      <vt:lpstr>Estimate</vt:lpstr>
      <vt:lpstr>Estimate</vt:lpstr>
      <vt:lpstr>Estimate</vt:lpstr>
      <vt:lpstr>PowerPoint Presentation</vt:lpstr>
      <vt:lpstr>PowerPoint Presentation</vt:lpstr>
      <vt:lpstr>Area of a Rectangle</vt:lpstr>
      <vt:lpstr>PowerPoint Presentation</vt:lpstr>
      <vt:lpstr>Square Centimetres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Hackeson</dc:creator>
  <cp:lastModifiedBy>Mark Hackeson</cp:lastModifiedBy>
  <cp:revision>3</cp:revision>
  <dcterms:created xsi:type="dcterms:W3CDTF">2021-01-13T13:51:45Z</dcterms:created>
  <dcterms:modified xsi:type="dcterms:W3CDTF">2021-01-20T13:24:28Z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0x010100D9109A954DDB2141974C48194AF7EF10</vt:lpwstr>
  </property>
</Properties>
</file>